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</p:sldMasterIdLst>
  <p:notesMasterIdLst>
    <p:notesMasterId r:id="rId56"/>
  </p:notesMasterIdLst>
  <p:sldIdLst>
    <p:sldId id="256" r:id="rId2"/>
    <p:sldId id="258" r:id="rId3"/>
    <p:sldId id="394" r:id="rId4"/>
    <p:sldId id="464" r:id="rId5"/>
    <p:sldId id="494" r:id="rId6"/>
    <p:sldId id="465" r:id="rId7"/>
    <p:sldId id="466" r:id="rId8"/>
    <p:sldId id="467" r:id="rId9"/>
    <p:sldId id="468" r:id="rId10"/>
    <p:sldId id="514" r:id="rId11"/>
    <p:sldId id="469" r:id="rId12"/>
    <p:sldId id="481" r:id="rId13"/>
    <p:sldId id="493" r:id="rId14"/>
    <p:sldId id="470" r:id="rId15"/>
    <p:sldId id="471" r:id="rId16"/>
    <p:sldId id="472" r:id="rId17"/>
    <p:sldId id="515" r:id="rId18"/>
    <p:sldId id="473" r:id="rId19"/>
    <p:sldId id="513" r:id="rId20"/>
    <p:sldId id="480" r:id="rId21"/>
    <p:sldId id="474" r:id="rId22"/>
    <p:sldId id="475" r:id="rId23"/>
    <p:sldId id="476" r:id="rId24"/>
    <p:sldId id="477" r:id="rId25"/>
    <p:sldId id="484" r:id="rId26"/>
    <p:sldId id="485" r:id="rId27"/>
    <p:sldId id="486" r:id="rId28"/>
    <p:sldId id="478" r:id="rId29"/>
    <p:sldId id="479" r:id="rId30"/>
    <p:sldId id="489" r:id="rId31"/>
    <p:sldId id="495" r:id="rId32"/>
    <p:sldId id="496" r:id="rId33"/>
    <p:sldId id="497" r:id="rId34"/>
    <p:sldId id="461" r:id="rId35"/>
    <p:sldId id="405" r:id="rId36"/>
    <p:sldId id="482" r:id="rId37"/>
    <p:sldId id="500" r:id="rId38"/>
    <p:sldId id="512" r:id="rId39"/>
    <p:sldId id="501" r:id="rId40"/>
    <p:sldId id="487" r:id="rId41"/>
    <p:sldId id="492" r:id="rId42"/>
    <p:sldId id="511" r:id="rId43"/>
    <p:sldId id="491" r:id="rId44"/>
    <p:sldId id="504" r:id="rId45"/>
    <p:sldId id="508" r:id="rId46"/>
    <p:sldId id="509" r:id="rId47"/>
    <p:sldId id="505" r:id="rId48"/>
    <p:sldId id="506" r:id="rId49"/>
    <p:sldId id="507" r:id="rId50"/>
    <p:sldId id="499" r:id="rId51"/>
    <p:sldId id="510" r:id="rId52"/>
    <p:sldId id="502" r:id="rId53"/>
    <p:sldId id="431" r:id="rId54"/>
    <p:sldId id="434" r:id="rId55"/>
  </p:sldIdLst>
  <p:sldSz cx="9144000" cy="6858000" type="screen4x3"/>
  <p:notesSz cx="6858000" cy="9144000"/>
  <p:embeddedFontLst>
    <p:embeddedFont>
      <p:font typeface="Monotype Corsiva" panose="03010101010201010101" pitchFamily="66" charset="0"/>
      <p: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entury Gothic" panose="020B0502020202020204" pitchFamily="34" charset="0"/>
      <p:regular r:id="rId62"/>
      <p:bold r:id="rId63"/>
      <p:italic r:id="rId64"/>
      <p:boldItalic r:id="rId65"/>
    </p:embeddedFont>
    <p:embeddedFont>
      <p:font typeface="Arial Black" panose="020B0A04020102020204" pitchFamily="34" charset="0"/>
      <p:bold r:id="rId66"/>
    </p:embeddedFont>
    <p:embeddedFont>
      <p:font typeface="Corsiva" panose="020B0604020202020204" charset="0"/>
      <p:regular r:id="rId67"/>
      <p:bold r:id="rId68"/>
      <p:italic r:id="rId69"/>
      <p:boldItalic r:id="rId70"/>
    </p:embeddedFont>
    <p:embeddedFont>
      <p:font typeface="PMingLiU-ExtB" panose="02020500000000000000" pitchFamily="18" charset="-120"/>
      <p:regular r:id="rId71"/>
    </p:embeddedFont>
    <p:embeddedFont>
      <p:font typeface="Bad Script" panose="02000000000000000000" pitchFamily="2" charset="0"/>
      <p:regular r:id="rId72"/>
    </p:embeddedFont>
    <p:embeddedFont>
      <p:font typeface="Wingdings 3" panose="05040102010807070707" pitchFamily="18" charset="2"/>
      <p:regular r:id="rId7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08" roundtripDataSignature="AMtx7mhhqYbq+HlaQrO9QN4kEsmT3Omos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35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4556344-3776-4A1C-9F10-86E8BCFB8204}">
  <a:tblStyle styleId="{84556344-3776-4A1C-9F10-86E8BCFB820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FF3E9"/>
          </a:solidFill>
        </a:fill>
      </a:tcStyle>
    </a:wholeTbl>
    <a:band1H>
      <a:tcTxStyle/>
      <a:tcStyle>
        <a:tcBdr/>
        <a:fill>
          <a:solidFill>
            <a:srgbClr val="DEE7D0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DEE7D0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3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3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BCE71532-EF51-46E9-A993-35381D1DA588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8EC4561-8BD4-451A-999C-CFF87D881EDE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3CE919-FE2D-48C0-B0B6-679DD19A808B}" styleName="Table_3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F1F5"/>
          </a:solidFill>
        </a:fill>
      </a:tcStyle>
    </a:wholeTbl>
    <a:band1H>
      <a:tcTxStyle/>
      <a:tcStyle>
        <a:tcBdr/>
        <a:fill>
          <a:solidFill>
            <a:srgbClr val="CEE2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EE2EA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254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E8F1F5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/>
        <a:fill>
          <a:solidFill>
            <a:srgbClr val="E8F1F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689" autoAdjust="0"/>
    <p:restoredTop sz="92153" autoAdjust="0"/>
  </p:normalViewPr>
  <p:slideViewPr>
    <p:cSldViewPr snapToGrid="0">
      <p:cViewPr varScale="1">
        <p:scale>
          <a:sx n="92" d="100"/>
          <a:sy n="92" d="100"/>
        </p:scale>
        <p:origin x="8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112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font" Target="fonts/font1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6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108" Type="http://customschemas.google.com/relationships/presentationmetadata" Target="meta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611766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8589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05381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952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lang="uk-UA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9298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7636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29</a:t>
            </a:fld>
            <a:endParaRPr lang="uk-UA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4011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8100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1" name="Google Shape;561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0720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0" name="Google Shape;650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7588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80671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4114944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349199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701935533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0743260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8749355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35720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92549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39746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78993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8766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08644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70128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9431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0150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28493530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uk-UA" smtClean="0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33473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g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png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g"/><Relationship Id="rId4" Type="http://schemas.openxmlformats.org/officeDocument/2006/relationships/image" Target="../media/image55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g"/><Relationship Id="rId5" Type="http://schemas.openxmlformats.org/officeDocument/2006/relationships/image" Target="../media/image68.jpg"/><Relationship Id="rId4" Type="http://schemas.openxmlformats.org/officeDocument/2006/relationships/image" Target="../media/image6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9.jpg"/><Relationship Id="rId4" Type="http://schemas.openxmlformats.org/officeDocument/2006/relationships/image" Target="../media/image78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7" Type="http://schemas.openxmlformats.org/officeDocument/2006/relationships/image" Target="../media/image85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jpg"/><Relationship Id="rId4" Type="http://schemas.openxmlformats.org/officeDocument/2006/relationships/image" Target="../media/image87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2.jpg"/><Relationship Id="rId4" Type="http://schemas.openxmlformats.org/officeDocument/2006/relationships/image" Target="../media/image91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g"/><Relationship Id="rId5" Type="http://schemas.openxmlformats.org/officeDocument/2006/relationships/image" Target="../media/image98.jpg"/><Relationship Id="rId4" Type="http://schemas.openxmlformats.org/officeDocument/2006/relationships/image" Target="../media/image97.jp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jpg"/><Relationship Id="rId3" Type="http://schemas.openxmlformats.org/officeDocument/2006/relationships/image" Target="../media/image101.jpg"/><Relationship Id="rId7" Type="http://schemas.openxmlformats.org/officeDocument/2006/relationships/image" Target="../media/image105.jpg"/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4.jpg"/><Relationship Id="rId5" Type="http://schemas.openxmlformats.org/officeDocument/2006/relationships/image" Target="../media/image103.jpg"/><Relationship Id="rId4" Type="http://schemas.openxmlformats.org/officeDocument/2006/relationships/image" Target="../media/image102.jp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g"/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image" Target="../media/image12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2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g"/><Relationship Id="rId2" Type="http://schemas.openxmlformats.org/officeDocument/2006/relationships/image" Target="../media/image1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7.jpg"/><Relationship Id="rId5" Type="http://schemas.openxmlformats.org/officeDocument/2006/relationships/image" Target="../media/image126.jpg"/><Relationship Id="rId4" Type="http://schemas.openxmlformats.org/officeDocument/2006/relationships/image" Target="../media/image125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jp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g"/><Relationship Id="rId3" Type="http://schemas.openxmlformats.org/officeDocument/2006/relationships/image" Target="../media/image133.jpg"/><Relationship Id="rId7" Type="http://schemas.openxmlformats.org/officeDocument/2006/relationships/image" Target="../media/image137.jpg"/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6.jpg"/><Relationship Id="rId5" Type="http://schemas.openxmlformats.org/officeDocument/2006/relationships/image" Target="../media/image135.jpg"/><Relationship Id="rId4" Type="http://schemas.openxmlformats.org/officeDocument/2006/relationships/image" Target="../media/image134.jp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5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11" Type="http://schemas.openxmlformats.org/officeDocument/2006/relationships/image" Target="../media/image23.jpg"/><Relationship Id="rId5" Type="http://schemas.openxmlformats.org/officeDocument/2006/relationships/image" Target="../media/image17.jpg"/><Relationship Id="rId10" Type="http://schemas.openxmlformats.org/officeDocument/2006/relationships/image" Target="../media/image22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"/>
          <p:cNvSpPr txBox="1"/>
          <p:nvPr/>
        </p:nvSpPr>
        <p:spPr>
          <a:xfrm>
            <a:off x="1068780" y="257296"/>
            <a:ext cx="7490436" cy="22150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>
              <a:buClr>
                <a:schemeClr val="dk1"/>
              </a:buClr>
              <a:buSzPts val="5400"/>
            </a:pPr>
            <a: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Звіт директора </a:t>
            </a:r>
            <a:br>
              <a:rPr lang="ru-RU" sz="4400" b="1" dirty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</a:b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КЗ «</a:t>
            </a:r>
            <a:r>
              <a:rPr lang="ru-RU" sz="4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Микулинецький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</a:t>
            </a:r>
            <a:r>
              <a:rPr lang="ru-RU" sz="44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ліцей</a:t>
            </a:r>
            <a:r>
              <a:rPr lang="ru-RU" sz="44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»</a:t>
            </a:r>
          </a:p>
          <a:p>
            <a:pPr lvl="0" algn="ctr">
              <a:buClr>
                <a:schemeClr val="dk1"/>
              </a:buClr>
              <a:buSzPts val="5400"/>
            </a:pPr>
            <a:r>
              <a:rPr lang="ru-RU" sz="4400" b="1" dirty="0" err="1" smtClean="0">
                <a:solidFill>
                  <a:srgbClr val="FFC00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Яніцького</a:t>
            </a:r>
            <a:r>
              <a:rPr lang="ru-RU" sz="4400" b="1" dirty="0" smtClean="0">
                <a:solidFill>
                  <a:srgbClr val="FFC00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</a:t>
            </a:r>
            <a:r>
              <a:rPr lang="ru-RU" sz="4400" b="1" dirty="0" err="1" smtClean="0">
                <a:solidFill>
                  <a:srgbClr val="FFC00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Юрія</a:t>
            </a:r>
            <a:r>
              <a:rPr lang="ru-RU" sz="4400" b="1" dirty="0" smtClean="0">
                <a:solidFill>
                  <a:srgbClr val="FFC00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Антоновича</a:t>
            </a:r>
          </a:p>
          <a:p>
            <a:pPr lvl="0" algn="ctr">
              <a:buClr>
                <a:schemeClr val="dk1"/>
              </a:buClr>
              <a:buSzPts val="5400"/>
            </a:pPr>
            <a:r>
              <a:rPr lang="ru-RU" sz="4400" b="1" dirty="0" smtClean="0">
                <a:solidFill>
                  <a:srgbClr val="00B0F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2024 </a:t>
            </a:r>
            <a:r>
              <a:rPr lang="ru-RU" sz="4400" b="1" dirty="0" err="1" smtClean="0">
                <a:solidFill>
                  <a:srgbClr val="00B0F0"/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рік</a:t>
            </a:r>
            <a:endParaRPr lang="ru-RU" sz="4400" b="1" dirty="0">
              <a:solidFill>
                <a:srgbClr val="00B0F0"/>
              </a:solidFill>
              <a:latin typeface="Monotype Corsiva" panose="03010101010201010101" pitchFamily="66" charset="0"/>
              <a:ea typeface="Corsiva"/>
              <a:cs typeface="Corsiva"/>
              <a:sym typeface="Corsiva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114240" y="6126163"/>
            <a:ext cx="8572560" cy="1988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3600"/>
              <a:buFont typeface="Corsiva"/>
              <a:buNone/>
            </a:pPr>
            <a:endParaRPr sz="4000" b="1" i="0" u="none" strike="noStrike" cap="none" dirty="0">
              <a:solidFill>
                <a:srgbClr val="C00000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777" y="2694547"/>
            <a:ext cx="3016188" cy="40048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922" y="2694547"/>
            <a:ext cx="3076987" cy="40856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861790"/>
          </a:xfrm>
        </p:spPr>
        <p:txBody>
          <a:bodyPr/>
          <a:lstStyle/>
          <a:p>
            <a:r>
              <a:rPr lang="uk-UA" dirty="0" smtClean="0"/>
              <a:t>Навчальна діяльність учнів</a:t>
            </a:r>
            <a:endParaRPr lang="uk-UA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20056331"/>
              </p:ext>
            </p:extLst>
          </p:nvPr>
        </p:nvGraphicFramePr>
        <p:xfrm>
          <a:off x="1080654" y="1652810"/>
          <a:ext cx="7453748" cy="3043883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104454"/>
                <a:gridCol w="424092"/>
                <a:gridCol w="437700"/>
                <a:gridCol w="451308"/>
                <a:gridCol w="440724"/>
                <a:gridCol w="437700"/>
                <a:gridCol w="451308"/>
                <a:gridCol w="571504"/>
                <a:gridCol w="571504"/>
                <a:gridCol w="582088"/>
                <a:gridCol w="585112"/>
                <a:gridCol w="585112"/>
                <a:gridCol w="811142"/>
              </a:tblGrid>
              <a:tr h="390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клас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7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9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10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всього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  <a:tr h="1106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Кількість учнів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9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6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11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10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7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5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89/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(54 уч.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5-11 кл)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  <a:tr h="3731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високий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-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-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  <a:tr h="390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достатній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3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8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  <a:tr h="390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середній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3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3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19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  <a:tr h="39098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низький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3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-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9</a:t>
                      </a:r>
                      <a:endParaRPr lang="uk-UA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020" marR="35020" marT="0" marB="0"/>
                </a:tc>
              </a:tr>
            </a:tbl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80655" y="5372100"/>
            <a:ext cx="7879772" cy="100998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Моніторинг 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навчальних досягнень учнів проведений на кінець навчального року, виявив, що високий рівень знань мають 3 учениці (5,5 %) (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Педосенко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Ольга – 9 клас, </a:t>
            </a:r>
            <a:r>
              <a:rPr lang="uk-UA" b="1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Клаповщак</a:t>
            </a:r>
            <a:r>
              <a:rPr lang="uk-UA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Діана – 8 клас, Фірсова Анастасія – 6 клас), достатній рівень знань мають 23 учні (42,6%), середній - 19 (35,2%), низький рівень мають 9 учні (16,7%)</a:t>
            </a:r>
            <a:endParaRPr lang="uk-UA" sz="1400" b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05245" y="12573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Рівень навчальних досягнень за  2023-2024 навчальний рік</a:t>
            </a: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307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1431" y="395511"/>
            <a:ext cx="7218218" cy="1280890"/>
          </a:xfrm>
        </p:spPr>
        <p:txBody>
          <a:bodyPr>
            <a:normAutofit/>
          </a:bodyPr>
          <a:lstStyle/>
          <a:p>
            <a:pPr lvl="0" algn="ctr">
              <a:spcBef>
                <a:spcPts val="0"/>
              </a:spcBef>
              <a:buClr>
                <a:srgbClr val="C00000"/>
              </a:buClr>
              <a:buSzPts val="5400"/>
            </a:pPr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Мережа класів 2023-2024 </a:t>
            </a:r>
            <a:r>
              <a:rPr lang="uk-UA" sz="4800" b="1" dirty="0" err="1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н.р</a:t>
            </a:r>
            <a:r>
              <a:rPr lang="uk-UA" sz="48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.</a:t>
            </a:r>
            <a:endParaRPr lang="uk-UA" sz="48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orsiva"/>
              <a:cs typeface="Corsiva"/>
              <a:sym typeface="Corsiva"/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1623883"/>
              </p:ext>
            </p:extLst>
          </p:nvPr>
        </p:nvGraphicFramePr>
        <p:xfrm>
          <a:off x="488371" y="1381992"/>
          <a:ext cx="8572501" cy="3564080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099583"/>
                <a:gridCol w="635392"/>
                <a:gridCol w="635392"/>
                <a:gridCol w="634509"/>
                <a:gridCol w="635392"/>
                <a:gridCol w="635392"/>
                <a:gridCol w="636275"/>
                <a:gridCol w="636275"/>
                <a:gridCol w="636275"/>
                <a:gridCol w="636275"/>
                <a:gridCol w="515323"/>
                <a:gridCol w="558678"/>
                <a:gridCol w="677740"/>
              </a:tblGrid>
              <a:tr h="6117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3 клас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4 клас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5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6 клас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7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8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9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10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11 клас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Всього учнів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4368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Станом на </a:t>
                      </a:r>
                      <a:r>
                        <a:rPr lang="uk-UA" sz="1200" dirty="0" smtClean="0">
                          <a:effectLst/>
                        </a:rPr>
                        <a:t>05.09.2023 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9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6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12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10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93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02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Вибуло 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-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-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</a:rPr>
                        <a:t>1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-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-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-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83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На </a:t>
                      </a:r>
                      <a:r>
                        <a:rPr lang="uk-UA" sz="1200" dirty="0" smtClean="0">
                          <a:effectLst/>
                        </a:rPr>
                        <a:t>завершення </a:t>
                      </a:r>
                      <a:r>
                        <a:rPr lang="uk-UA" sz="1200" dirty="0" err="1">
                          <a:effectLst/>
                        </a:rPr>
                        <a:t>навч.року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effectLst/>
                        </a:rPr>
                        <a:t>11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>
                          <a:effectLst/>
                        </a:rPr>
                        <a:t>8</a:t>
                      </a:r>
                      <a:endParaRPr lang="uk-UA" sz="11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>
                          <a:effectLst/>
                          <a:latin typeface="Calibri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dirty="0" smtClean="0">
                          <a:effectLst/>
                        </a:rPr>
                        <a:t>89</a:t>
                      </a:r>
                      <a:endParaRPr lang="uk-UA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Заголовок 1"/>
          <p:cNvSpPr txBox="1">
            <a:spLocks/>
          </p:cNvSpPr>
          <p:nvPr/>
        </p:nvSpPr>
        <p:spPr>
          <a:xfrm>
            <a:off x="3080904" y="5171866"/>
            <a:ext cx="7218218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>
              <a:spcBef>
                <a:spcPts val="0"/>
              </a:spcBef>
              <a:buClr>
                <a:srgbClr val="C00000"/>
              </a:buClr>
              <a:buSzPts val="5400"/>
            </a:pPr>
            <a:r>
              <a:rPr lang="uk-UA" sz="20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1-4 класи – 34 учні</a:t>
            </a:r>
          </a:p>
          <a:p>
            <a:pPr>
              <a:spcBef>
                <a:spcPts val="0"/>
              </a:spcBef>
              <a:buClr>
                <a:srgbClr val="C00000"/>
              </a:buClr>
              <a:buSzPts val="5400"/>
            </a:pPr>
            <a:r>
              <a:rPr lang="uk-UA" sz="20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5-9 класи – 44 учнів</a:t>
            </a:r>
          </a:p>
          <a:p>
            <a:pPr>
              <a:spcBef>
                <a:spcPts val="0"/>
              </a:spcBef>
              <a:buClr>
                <a:srgbClr val="C00000"/>
              </a:buClr>
              <a:buSzPts val="5400"/>
            </a:pPr>
            <a:r>
              <a:rPr lang="uk-UA" sz="20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10-11 класи  - 11 учнів</a:t>
            </a:r>
            <a:endParaRPr lang="uk-UA" sz="2000" b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  <a:ea typeface="Corsiva"/>
              <a:cs typeface="Corsiva"/>
              <a:sym typeface="Corsiva"/>
            </a:endParaRPr>
          </a:p>
        </p:txBody>
      </p:sp>
    </p:spTree>
    <p:extLst>
      <p:ext uri="{BB962C8B-B14F-4D97-AF65-F5344CB8AC3E}">
        <p14:creationId xmlns:p14="http://schemas.microsoft.com/office/powerpoint/2010/main" val="307865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4"/>
          <p:cNvSpPr txBox="1"/>
          <p:nvPr/>
        </p:nvSpPr>
        <p:spPr>
          <a:xfrm>
            <a:off x="682073" y="1901881"/>
            <a:ext cx="8568952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6000"/>
              <a:buFont typeface="Corsiva"/>
              <a:buNone/>
            </a:pPr>
            <a:r>
              <a:rPr lang="uk-UA" sz="6000" b="1" i="0" u="none" strike="noStrike" cap="none">
                <a:solidFill>
                  <a:srgbClr val="FF0000"/>
                </a:solidFill>
                <a:latin typeface="Corsiva"/>
                <a:ea typeface="Corsiva"/>
                <a:cs typeface="Corsiva"/>
                <a:sym typeface="Corsiva"/>
              </a:rPr>
              <a:t>  </a:t>
            </a:r>
            <a:endParaRPr sz="6000" b="1" i="0" u="none" strike="noStrike" cap="none">
              <a:solidFill>
                <a:srgbClr val="FF0000"/>
              </a:solidFill>
              <a:latin typeface="Corsiva"/>
              <a:ea typeface="Corsiva"/>
              <a:cs typeface="Corsiva"/>
              <a:sym typeface="Corsiva"/>
            </a:endParaRPr>
          </a:p>
        </p:txBody>
      </p:sp>
      <p:sp>
        <p:nvSpPr>
          <p:cNvPr id="341" name="Google Shape;341;p24"/>
          <p:cNvSpPr/>
          <p:nvPr/>
        </p:nvSpPr>
        <p:spPr>
          <a:xfrm>
            <a:off x="642910" y="285728"/>
            <a:ext cx="8143932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342" name="Google Shape;342;p24"/>
          <p:cNvGraphicFramePr/>
          <p:nvPr>
            <p:extLst>
              <p:ext uri="{D42A27DB-BD31-4B8C-83A1-F6EECF244321}">
                <p14:modId xmlns:p14="http://schemas.microsoft.com/office/powerpoint/2010/main" val="3624498660"/>
              </p:ext>
            </p:extLst>
          </p:nvPr>
        </p:nvGraphicFramePr>
        <p:xfrm>
          <a:off x="895819" y="1547572"/>
          <a:ext cx="7583163" cy="3117946"/>
        </p:xfrm>
        <a:graphic>
          <a:graphicData uri="http://schemas.openxmlformats.org/drawingml/2006/table">
            <a:tbl>
              <a:tblPr>
                <a:noFill/>
                <a:tableStyleId>{D8EC4561-8BD4-451A-999C-CFF87D881EDE}</a:tableStyleId>
              </a:tblPr>
              <a:tblGrid>
                <a:gridCol w="21697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73103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64531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037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342094"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i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Навчальні роки</a:t>
                      </a:r>
                      <a:endParaRPr sz="28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i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Нагородження Похвальними листами</a:t>
                      </a:r>
                      <a:endParaRPr sz="28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000" b="1" i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Всього</a:t>
                      </a:r>
                    </a:p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000" b="1" i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(% від кількості учнів)</a:t>
                      </a:r>
                      <a:endParaRPr sz="24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16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000" b="1" i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2-4 класи</a:t>
                      </a:r>
                      <a:endParaRPr sz="24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000" b="1" i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5-11 класи</a:t>
                      </a:r>
                      <a:endParaRPr sz="24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25621">
                <a:tc gridSpan="4">
                  <a:txBody>
                    <a:bodyPr/>
                    <a:lstStyle/>
                    <a:p>
                      <a:endParaRPr lang="uk-UA" dirty="0"/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9928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i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2022-2023</a:t>
                      </a:r>
                      <a:endParaRPr sz="24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4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(5,6 %)</a:t>
                      </a: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39198844"/>
                  </a:ext>
                </a:extLst>
              </a:tr>
              <a:tr h="499286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i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2023-2024</a:t>
                      </a:r>
                      <a:endParaRPr sz="2400" b="1" i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4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24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uk-UA" sz="24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(5,5%)</a:t>
                      </a:r>
                    </a:p>
                  </a:txBody>
                  <a:tcPr marL="65875" marR="658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  <p:sp>
        <p:nvSpPr>
          <p:cNvPr id="343" name="Google Shape;343;p24"/>
          <p:cNvSpPr/>
          <p:nvPr/>
        </p:nvSpPr>
        <p:spPr>
          <a:xfrm>
            <a:off x="-357158" y="70304"/>
            <a:ext cx="9144000" cy="1261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Times New Roman"/>
              <a:buNone/>
            </a:pPr>
            <a:endParaRPr lang="uk-UA" sz="3600" b="1" dirty="0" smtClean="0">
              <a:solidFill>
                <a:schemeClr val="tx2"/>
              </a:solidFill>
              <a:latin typeface="Monotype Corsiva" panose="03010101010201010101" pitchFamily="66" charset="0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4000"/>
              <a:buFont typeface="Times New Roman"/>
              <a:buNone/>
            </a:pPr>
            <a:r>
              <a:rPr lang="uk-UA" sz="3600" b="1" dirty="0">
                <a:solidFill>
                  <a:schemeClr val="tx2"/>
                </a:solidFill>
                <a:latin typeface="Monotype Corsiva" panose="03010101010201010101" pitchFamily="66" charset="0"/>
                <a:ea typeface="Times New Roman"/>
                <a:cs typeface="Times New Roman"/>
                <a:sym typeface="Times New Roman"/>
              </a:rPr>
              <a:t> </a:t>
            </a:r>
            <a:r>
              <a:rPr lang="uk-UA" sz="3600" b="1" dirty="0" smtClean="0">
                <a:solidFill>
                  <a:schemeClr val="tx2"/>
                </a:solidFill>
                <a:latin typeface="Monotype Corsiva" panose="03010101010201010101" pitchFamily="66" charset="0"/>
                <a:ea typeface="Times New Roman"/>
                <a:cs typeface="Times New Roman"/>
                <a:sym typeface="Times New Roman"/>
              </a:rPr>
              <a:t>             </a:t>
            </a:r>
            <a:r>
              <a:rPr lang="uk-UA" sz="4000" b="1" dirty="0" smtClean="0">
                <a:solidFill>
                  <a:schemeClr val="tx2"/>
                </a:solidFill>
                <a:latin typeface="Monotype Corsiva" panose="03010101010201010101" pitchFamily="66" charset="0"/>
                <a:ea typeface="Times New Roman"/>
                <a:cs typeface="Times New Roman"/>
                <a:sym typeface="Times New Roman"/>
              </a:rPr>
              <a:t>Нагороджено </a:t>
            </a:r>
            <a:r>
              <a:rPr lang="uk-UA" sz="4000" b="1" dirty="0">
                <a:solidFill>
                  <a:schemeClr val="tx2"/>
                </a:solidFill>
                <a:latin typeface="Monotype Corsiva" panose="03010101010201010101" pitchFamily="66" charset="0"/>
                <a:ea typeface="Times New Roman"/>
                <a:cs typeface="Times New Roman"/>
                <a:sym typeface="Times New Roman"/>
              </a:rPr>
              <a:t>Похвальними листами</a:t>
            </a:r>
            <a:r>
              <a:rPr lang="uk-UA" sz="2800" b="1" i="0" u="none" strike="noStrike" cap="none" dirty="0">
                <a:solidFill>
                  <a:schemeClr val="tx2"/>
                </a:solidFill>
                <a:latin typeface="Monotype Corsiva" panose="03010101010201010101" pitchFamily="66" charset="0"/>
                <a:ea typeface="Times New Roman"/>
                <a:cs typeface="Times New Roman"/>
                <a:sym typeface="Times New Roman"/>
              </a:rPr>
              <a:t>  </a:t>
            </a:r>
            <a:endParaRPr b="1" i="0" u="none" strike="noStrike" cap="none" dirty="0">
              <a:solidFill>
                <a:schemeClr val="tx2"/>
              </a:solidFill>
              <a:latin typeface="Monotype Corsiva" panose="03010101010201010101" pitchFamily="66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930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55964" y="114300"/>
            <a:ext cx="7522452" cy="53337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Упровадження інноваційної </a:t>
            </a:r>
            <a:br>
              <a:rPr lang="uk-UA" sz="40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r>
              <a:rPr lang="uk-UA" sz="4000" b="1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освітньої діяльності</a:t>
            </a:r>
            <a:endParaRPr lang="ru-RU" sz="4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36" y="1586203"/>
            <a:ext cx="2789076" cy="209180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69" y="1586203"/>
            <a:ext cx="3146749" cy="23600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021" y="4252383"/>
            <a:ext cx="3506475" cy="26298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827" y="4245429"/>
            <a:ext cx="3236724" cy="24275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621" y="2883266"/>
            <a:ext cx="2612427" cy="1959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909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27" y="422274"/>
            <a:ext cx="2825353" cy="376713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682" y="3095743"/>
            <a:ext cx="2332128" cy="3109505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558" y="49861"/>
            <a:ext cx="3104663" cy="413955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7373" y="4512671"/>
            <a:ext cx="4164155" cy="234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26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1103" y="129588"/>
            <a:ext cx="6589199" cy="1280890"/>
          </a:xfrm>
        </p:spPr>
        <p:txBody>
          <a:bodyPr/>
          <a:lstStyle/>
          <a:p>
            <a:pPr algn="ctr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Спортивно-масова робота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96" y="1611085"/>
            <a:ext cx="2833687" cy="377825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61" y="4369059"/>
            <a:ext cx="3109427" cy="23320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342" y="4410886"/>
            <a:ext cx="3318239" cy="24886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43482" y="770033"/>
            <a:ext cx="2845982" cy="37788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54" y="1943068"/>
            <a:ext cx="2844884" cy="213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198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41" y="22356"/>
            <a:ext cx="3924077" cy="294305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15" y="1766454"/>
            <a:ext cx="5735785" cy="43018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41" y="4099906"/>
            <a:ext cx="2718732" cy="203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306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55" y="298781"/>
            <a:ext cx="4373891" cy="3280417"/>
          </a:xfrm>
        </p:spPr>
      </p:pic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5015D54-0809-01BE-F58D-D1C07E940DC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9910" y="3781352"/>
            <a:ext cx="3935944" cy="29519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972" y="727363"/>
            <a:ext cx="3532908" cy="2649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0284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372" y="211579"/>
            <a:ext cx="6589200" cy="1280890"/>
          </a:xfrm>
        </p:spPr>
        <p:txBody>
          <a:bodyPr/>
          <a:lstStyle/>
          <a:p>
            <a:pPr algn="ctr"/>
            <a:r>
              <a:rPr lang="uk-UA" dirty="0" smtClean="0"/>
              <a:t>ДПА</a:t>
            </a:r>
            <a:r>
              <a:rPr lang="uk-UA" dirty="0" smtClean="0"/>
              <a:t>, ЗНО (НМТ)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6843" y="931360"/>
            <a:ext cx="7928948" cy="5729213"/>
          </a:xfrm>
        </p:spPr>
        <p:txBody>
          <a:bodyPr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uk-UA" b="1" dirty="0" smtClean="0"/>
              <a:t>	Учні </a:t>
            </a:r>
            <a:r>
              <a:rPr lang="uk-UA" b="1" dirty="0"/>
              <a:t>4, 9, 11-х класів у 2024 році п'ятий рік поспіль звільнені від проходження державної підсумкової атестації (ДПА).</a:t>
            </a:r>
            <a:endParaRPr lang="uk-UA" dirty="0"/>
          </a:p>
          <a:p>
            <a:pPr marL="0" indent="0" fontAlgn="base">
              <a:buNone/>
            </a:pPr>
            <a:r>
              <a:rPr lang="uk-UA" b="1" dirty="0" smtClean="0"/>
              <a:t>	Відповідне </a:t>
            </a:r>
            <a:r>
              <a:rPr lang="uk-UA" b="1" dirty="0"/>
              <a:t>рішення закріплене законом «Про внесення змін до деяких законів України щодо державної підсумкової атестації та вступної кампанії 2024 року».</a:t>
            </a:r>
            <a:endParaRPr lang="uk-UA" dirty="0"/>
          </a:p>
          <a:p>
            <a:pPr marL="0" indent="0" fontAlgn="base">
              <a:buNone/>
            </a:pPr>
            <a:r>
              <a:rPr lang="uk-UA" dirty="0" smtClean="0"/>
              <a:t>	Раніше </a:t>
            </a:r>
            <a:r>
              <a:rPr lang="uk-UA" dirty="0"/>
              <a:t>державна підсумкова атестація осіб, які завершують здобуття базової середньої освіти, проводилась у закладі освіти в письмовій формі.</a:t>
            </a:r>
          </a:p>
          <a:p>
            <a:pPr marL="0" indent="0" fontAlgn="base">
              <a:buNone/>
            </a:pPr>
            <a:r>
              <a:rPr lang="uk-UA" b="1" dirty="0" smtClean="0"/>
              <a:t>	У </a:t>
            </a:r>
            <a:r>
              <a:rPr lang="uk-UA" b="1" dirty="0"/>
              <a:t>9 класі державна підсумкова атестація мала проводитись з трьох предметів:</a:t>
            </a:r>
            <a:endParaRPr lang="uk-UA" dirty="0"/>
          </a:p>
          <a:p>
            <a:pPr marL="0" indent="0" fontAlgn="base">
              <a:buNone/>
            </a:pPr>
            <a:r>
              <a:rPr lang="uk-UA" dirty="0"/>
              <a:t>1. Українська мова.</a:t>
            </a:r>
          </a:p>
          <a:p>
            <a:pPr marL="0" indent="0" fontAlgn="base">
              <a:buNone/>
            </a:pPr>
            <a:r>
              <a:rPr lang="uk-UA" dirty="0"/>
              <a:t>2. Математика.</a:t>
            </a:r>
          </a:p>
          <a:p>
            <a:pPr marL="0" indent="0" fontAlgn="base">
              <a:buNone/>
            </a:pPr>
            <a:r>
              <a:rPr lang="uk-UA" dirty="0"/>
              <a:t>3. Третій предмет за вибором учнів (історія України).</a:t>
            </a:r>
          </a:p>
          <a:p>
            <a:pPr marL="0" indent="0" fontAlgn="base">
              <a:buNone/>
            </a:pPr>
            <a:r>
              <a:rPr lang="uk-UA" b="1" dirty="0" smtClean="0"/>
              <a:t>	У </a:t>
            </a:r>
            <a:r>
              <a:rPr lang="uk-UA" b="1" dirty="0"/>
              <a:t>11 класі учні реєструвалися на НМТ з </a:t>
            </a:r>
            <a:r>
              <a:rPr lang="uk-UA" b="1" dirty="0" err="1"/>
              <a:t>обов</a:t>
            </a:r>
            <a:r>
              <a:rPr lang="ru-RU" b="1" dirty="0"/>
              <a:t>’</a:t>
            </a:r>
            <a:r>
              <a:rPr lang="uk-UA" b="1" dirty="0" err="1"/>
              <a:t>язкових</a:t>
            </a:r>
            <a:r>
              <a:rPr lang="uk-UA" b="1" dirty="0"/>
              <a:t> предметів:</a:t>
            </a:r>
            <a:endParaRPr lang="uk-UA" dirty="0"/>
          </a:p>
          <a:p>
            <a:pPr marL="0" indent="0" fontAlgn="base">
              <a:buNone/>
            </a:pPr>
            <a:r>
              <a:rPr lang="uk-UA" dirty="0"/>
              <a:t>1. Українська мова.</a:t>
            </a:r>
          </a:p>
          <a:p>
            <a:pPr marL="0" indent="0" fontAlgn="base">
              <a:buNone/>
            </a:pPr>
            <a:r>
              <a:rPr lang="uk-UA" dirty="0"/>
              <a:t>2. Математика.</a:t>
            </a:r>
          </a:p>
          <a:p>
            <a:pPr marL="0" indent="0" fontAlgn="base">
              <a:buNone/>
            </a:pPr>
            <a:r>
              <a:rPr lang="uk-UA" dirty="0"/>
              <a:t>3. Історія України</a:t>
            </a:r>
          </a:p>
          <a:p>
            <a:pPr marL="0" indent="0" fontAlgn="base">
              <a:buNone/>
            </a:pPr>
            <a:r>
              <a:rPr lang="uk-UA" dirty="0"/>
              <a:t>4. Четвертий предмет за вибором учнів.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03171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6992" y="114955"/>
            <a:ext cx="6589199" cy="1280890"/>
          </a:xfrm>
        </p:spPr>
        <p:txBody>
          <a:bodyPr/>
          <a:lstStyle/>
          <a:p>
            <a:pPr algn="ctr"/>
            <a:r>
              <a:rPr lang="uk-UA" dirty="0" smtClean="0"/>
              <a:t>Випуск 2024</a:t>
            </a:r>
            <a:endParaRPr lang="uk-UA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56" y="950956"/>
            <a:ext cx="4372279" cy="327921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235" y="1844387"/>
            <a:ext cx="4208510" cy="31563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445" y="4230166"/>
            <a:ext cx="3387436" cy="2540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763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118349" y="4098662"/>
            <a:ext cx="3340963" cy="2759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0" name="Google Shape;110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23228" y="1707501"/>
            <a:ext cx="3816011" cy="2544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1" name="Google Shape;111;p3"/>
          <p:cNvSpPr txBox="1"/>
          <p:nvPr/>
        </p:nvSpPr>
        <p:spPr>
          <a:xfrm>
            <a:off x="1242695" y="86874"/>
            <a:ext cx="7901305" cy="1620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25000" lnSpcReduction="20000"/>
          </a:bodyPr>
          <a:lstStyle/>
          <a:p>
            <a:r>
              <a:rPr lang="uk-UA" sz="7200" b="1" dirty="0" smtClean="0"/>
              <a:t>Нормативна база:</a:t>
            </a:r>
            <a:endParaRPr lang="uk-UA" sz="7200" dirty="0" smtClean="0"/>
          </a:p>
          <a:p>
            <a:r>
              <a:rPr lang="uk-UA" sz="5400" dirty="0" smtClean="0"/>
              <a:t>- </a:t>
            </a:r>
            <a:r>
              <a:rPr lang="uk-UA" sz="5400" b="1" dirty="0">
                <a:solidFill>
                  <a:srgbClr val="0070C0"/>
                </a:solidFill>
              </a:rPr>
              <a:t>Закон України «Про освіту» № 2145-VIII від 05.09.2017; </a:t>
            </a:r>
          </a:p>
          <a:p>
            <a:r>
              <a:rPr lang="uk-UA" sz="5400" b="1" dirty="0">
                <a:solidFill>
                  <a:srgbClr val="0070C0"/>
                </a:solidFill>
              </a:rPr>
              <a:t>- Закон України «Про загальну середню освіту»;</a:t>
            </a:r>
          </a:p>
          <a:p>
            <a:r>
              <a:rPr lang="uk-UA" sz="5400" b="1" dirty="0">
                <a:solidFill>
                  <a:srgbClr val="0070C0"/>
                </a:solidFill>
              </a:rPr>
              <a:t>- Концепція реалізації державної політики у сфері реформування загальної середньої освіти «Нова українська школа» на період до 2029 року, схвалена розпорядженням Кабінету Міністрів України від 14 грудня 2016 року № 988-р; </a:t>
            </a:r>
          </a:p>
          <a:p>
            <a:r>
              <a:rPr lang="uk-UA" sz="5400" b="1" dirty="0">
                <a:solidFill>
                  <a:srgbClr val="0070C0"/>
                </a:solidFill>
              </a:rPr>
              <a:t>- стандарти загальної середньої освіти; </a:t>
            </a:r>
          </a:p>
          <a:p>
            <a:r>
              <a:rPr lang="uk-UA" sz="5400" b="1" dirty="0">
                <a:solidFill>
                  <a:srgbClr val="0070C0"/>
                </a:solidFill>
              </a:rPr>
              <a:t>- Статут закладу загальної середньої освіти.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5400"/>
              <a:buFont typeface="Corsiva"/>
              <a:buNone/>
            </a:pPr>
            <a:endParaRPr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sp>
        <p:nvSpPr>
          <p:cNvPr id="112" name="Google Shape;112;p3" descr="Купити Типові освітні програми (оновлено) 1 - 4 клас - НУШ, видавництво  Освіт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3" descr="Купити Типові освітні програми (оновлено) 1 - 4 клас - НУШ, видавництво  Освіта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3" descr="Купити Типові освітні програми (оновлено) 1 - 4 клас - НУШ, видавництво  Освіта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15066" y="1535928"/>
            <a:ext cx="2353107" cy="2865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5" name="Google Shape;115;p3" descr="Закон України &amp;quot;Про повну загальну середню освіту&amp;quot;. Алерта - Купить кодексы,  комментарии к законам, книги в Киеве, Харькове, Одессе, Львове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99888" y="3695759"/>
            <a:ext cx="2422622" cy="3210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97319">
            <a:off x="5947149" y="4703761"/>
            <a:ext cx="1413407" cy="1803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9620" y="156472"/>
            <a:ext cx="7994380" cy="29876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 робота</a:t>
            </a:r>
          </a:p>
          <a:p>
            <a:pPr marL="0" indent="0">
              <a:buNone/>
            </a:pPr>
            <a:r>
              <a:rPr lang="uk-UA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</a:t>
            </a:r>
            <a:r>
              <a:rPr lang="uk-UA" sz="1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напрямки </a:t>
            </a:r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це виховання у молоді національної свідомості, </a:t>
            </a:r>
            <a:r>
              <a:rPr lang="uk-UA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яка </a:t>
            </a:r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ґрунтується на українських національних ідеях:</a:t>
            </a:r>
          </a:p>
          <a:p>
            <a:pPr lvl="0"/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посилення військово-патріотичної роботи, проведення днів захисника Вітчизни, військово-спортивних ігор та походів;</a:t>
            </a:r>
          </a:p>
          <a:p>
            <a:pPr lvl="0"/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Відзначення державних свят, </a:t>
            </a:r>
            <a:r>
              <a:rPr lang="uk-UA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</a:t>
            </a:r>
            <a:r>
              <a:rPr lang="ru-RU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ятних</a:t>
            </a:r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дат, ювілеїв відомих українських діячів;</a:t>
            </a:r>
          </a:p>
          <a:p>
            <a:pPr lvl="0"/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 історії України, у тому числі історії ОУН, УПА;</a:t>
            </a:r>
          </a:p>
          <a:p>
            <a:pPr lvl="0"/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Пропагування кращих традицій українського військово-патріотичного та фізичного виховання </a:t>
            </a:r>
            <a:r>
              <a:rPr lang="uk-UA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uk-UA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46809" y="3647209"/>
            <a:ext cx="2720780" cy="3210791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3456782" y="3704395"/>
            <a:ext cx="2492817" cy="315360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2986">
            <a:off x="7281343" y="3462079"/>
            <a:ext cx="1615380" cy="3320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13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0979" y="153306"/>
            <a:ext cx="9232872" cy="1744824"/>
          </a:xfrm>
        </p:spPr>
        <p:txBody>
          <a:bodyPr/>
          <a:lstStyle/>
          <a:p>
            <a:pPr algn="ctr"/>
            <a:r>
              <a:rPr lang="ru-RU" b="1" dirty="0" err="1" smtClean="0">
                <a:latin typeface="Bad Script" panose="02000000000000000000" pitchFamily="2" charset="0"/>
              </a:rPr>
              <a:t>Виховна</a:t>
            </a:r>
            <a:r>
              <a:rPr lang="ru-RU" b="1" dirty="0" smtClean="0">
                <a:latin typeface="Bad Script" panose="02000000000000000000" pitchFamily="2" charset="0"/>
              </a:rPr>
              <a:t> та </a:t>
            </a:r>
            <a:r>
              <a:rPr lang="ru-RU" b="1" dirty="0" err="1" smtClean="0">
                <a:latin typeface="Bad Script" panose="02000000000000000000" pitchFamily="2" charset="0"/>
              </a:rPr>
              <a:t>позакласна</a:t>
            </a:r>
            <a:r>
              <a:rPr lang="ru-RU" b="1" dirty="0" smtClean="0">
                <a:latin typeface="Bad Script" panose="02000000000000000000" pitchFamily="2" charset="0"/>
              </a:rPr>
              <a:t> робота</a:t>
            </a:r>
            <a:endParaRPr lang="ru-RU" b="1" dirty="0">
              <a:solidFill>
                <a:srgbClr val="0070C0"/>
              </a:solidFill>
              <a:latin typeface="Bad Script" panose="02000000000000000000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402" y="829499"/>
            <a:ext cx="2512050" cy="33355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75" y="1025719"/>
            <a:ext cx="2675771" cy="35528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369" y="2792476"/>
            <a:ext cx="2629118" cy="349094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8569">
            <a:off x="6431017" y="3794471"/>
            <a:ext cx="2334688" cy="3100001"/>
          </a:xfrm>
          <a:prstGeom prst="rect">
            <a:avLst/>
          </a:prstGeom>
        </p:spPr>
      </p:pic>
      <p:pic>
        <p:nvPicPr>
          <p:cNvPr id="8" name="Picture 2" descr="На зображенні може бути: 9 людей, пам’ятник та трава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113">
            <a:off x="459062" y="4892016"/>
            <a:ext cx="2369011" cy="184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Місце для вмісту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37216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804" y="1"/>
            <a:ext cx="8472196" cy="606490"/>
          </a:xfrm>
        </p:spPr>
        <p:txBody>
          <a:bodyPr>
            <a:normAutofit/>
          </a:bodyPr>
          <a:lstStyle/>
          <a:p>
            <a:endParaRPr lang="uk-UA" sz="3200" b="1" i="1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3593" y="889954"/>
            <a:ext cx="2970407" cy="39605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4" y="699796"/>
            <a:ext cx="4590661" cy="34429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005" y="3976894"/>
            <a:ext cx="4012163" cy="3009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617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2794" y="269547"/>
            <a:ext cx="5357558" cy="1280890"/>
          </a:xfrm>
        </p:spPr>
        <p:txBody>
          <a:bodyPr>
            <a:normAutofit/>
          </a:bodyPr>
          <a:lstStyle/>
          <a:p>
            <a:r>
              <a:rPr lang="uk-UA" sz="2800" b="1" i="1" dirty="0" smtClean="0"/>
              <a:t>День збройних сил України</a:t>
            </a:r>
            <a:endParaRPr lang="uk-UA" sz="2800" b="1" i="1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67" y="831202"/>
            <a:ext cx="4180114" cy="313508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69" y="4134562"/>
            <a:ext cx="3631250" cy="27234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9530" y="715185"/>
            <a:ext cx="3375823" cy="253186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54" y="3692690"/>
            <a:ext cx="3928188" cy="294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4179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6498" y="64176"/>
            <a:ext cx="6589199" cy="1280890"/>
          </a:xfrm>
        </p:spPr>
        <p:txBody>
          <a:bodyPr/>
          <a:lstStyle/>
          <a:p>
            <a:pPr algn="r"/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Андріївські вечорниці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85" y="914400"/>
            <a:ext cx="4160928" cy="312069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851" y="914400"/>
            <a:ext cx="3769568" cy="2827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986" y="4035097"/>
            <a:ext cx="3172408" cy="23793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595031"/>
            <a:ext cx="2780523" cy="20853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1807" y="3823700"/>
            <a:ext cx="2142542" cy="285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0697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 txBox="1">
            <a:spLocks/>
          </p:cNvSpPr>
          <p:nvPr/>
        </p:nvSpPr>
        <p:spPr>
          <a:xfrm rot="10800000" flipV="1">
            <a:off x="1613314" y="338135"/>
            <a:ext cx="5363784" cy="431223"/>
          </a:xfrm>
          <a:prstGeom prst="rect">
            <a:avLst/>
          </a:prstGeom>
        </p:spPr>
        <p:txBody>
          <a:bodyPr vert="horz" lIns="68580" tIns="34290" rIns="68580" bIns="3429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4400" b="1" dirty="0">
                <a:solidFill>
                  <a:schemeClr val="accent3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Участь у конкурсах</a:t>
            </a:r>
            <a:endParaRPr lang="ru-RU" sz="4400" b="1" dirty="0">
              <a:solidFill>
                <a:schemeClr val="accent3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761" y="916869"/>
            <a:ext cx="1916731" cy="25556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9" y="1074419"/>
            <a:ext cx="3627121" cy="272034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186" y="2802514"/>
            <a:ext cx="3043061" cy="40554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8127" y="2478188"/>
            <a:ext cx="3078307" cy="4104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4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99516" y="1"/>
            <a:ext cx="6600451" cy="982980"/>
          </a:xfrm>
        </p:spPr>
        <p:txBody>
          <a:bodyPr>
            <a:normAutofit/>
          </a:bodyPr>
          <a:lstStyle/>
          <a:p>
            <a:r>
              <a:rPr lang="uk-UA" sz="3600" b="1" i="1" dirty="0" smtClean="0"/>
              <a:t>Участь у конкурсах</a:t>
            </a:r>
            <a:endParaRPr lang="uk-UA" sz="36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990" y="982981"/>
            <a:ext cx="3504579" cy="2628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9741" y="2495974"/>
            <a:ext cx="4067614" cy="30151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4910" y="3498298"/>
            <a:ext cx="2398737" cy="3198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0147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2777" y="624110"/>
            <a:ext cx="6621624" cy="952763"/>
          </a:xfrm>
        </p:spPr>
        <p:txBody>
          <a:bodyPr>
            <a:normAutofit/>
          </a:bodyPr>
          <a:lstStyle/>
          <a:p>
            <a:r>
              <a:rPr lang="uk-UA" sz="3200" b="1" i="1" dirty="0" smtClean="0"/>
              <a:t>Диктант Національної єдності</a:t>
            </a:r>
            <a:endParaRPr lang="uk-UA" sz="3200" b="1" i="1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04" y="1346296"/>
            <a:ext cx="2765706" cy="207428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766" y="1346295"/>
            <a:ext cx="4148234" cy="311117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416" y="3596950"/>
            <a:ext cx="4012164" cy="30091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7181" y="4583516"/>
            <a:ext cx="3272557" cy="236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7570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2408" y="0"/>
            <a:ext cx="8541592" cy="884885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Волонтерська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тушінок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4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3218" y="1131960"/>
            <a:ext cx="2980782" cy="223558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96" y="724678"/>
            <a:ext cx="2752530" cy="36700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709" y="3983458"/>
            <a:ext cx="3741576" cy="280618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033" y="3590049"/>
            <a:ext cx="2584579" cy="34461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138" y="1278294"/>
            <a:ext cx="3082340" cy="231175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669" y="4394717"/>
            <a:ext cx="1937268" cy="2583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49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77987" y="155966"/>
            <a:ext cx="6600451" cy="779105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Плетіння сіток</a:t>
            </a:r>
            <a:endParaRPr lang="uk-U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79" y="935071"/>
            <a:ext cx="3200907" cy="24023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9491" y="1479247"/>
            <a:ext cx="4229100" cy="31718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215" y="3210791"/>
            <a:ext cx="2767674" cy="3731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707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6456" y="266922"/>
            <a:ext cx="6996545" cy="858326"/>
          </a:xfrm>
        </p:spPr>
        <p:txBody>
          <a:bodyPr>
            <a:normAutofit/>
          </a:bodyPr>
          <a:lstStyle/>
          <a:p>
            <a:r>
              <a:rPr lang="uk-UA" sz="44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Місія закладу:</a:t>
            </a:r>
            <a:endParaRPr lang="ru-RU" sz="4400" b="1" dirty="0"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551" y="991738"/>
            <a:ext cx="8172449" cy="140623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uk-UA" sz="28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Освітнє середовище, що дозволить забезпечити розвиток та виховання учня, здатного впливати на свою особистісну освітню траєкторію. </a:t>
            </a:r>
            <a:endParaRPr lang="ru-RU" sz="28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125" t="2888" r="5875" b="3779"/>
          <a:stretch/>
        </p:blipFill>
        <p:spPr>
          <a:xfrm>
            <a:off x="3159703" y="4374544"/>
            <a:ext cx="4210050" cy="2483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3910" y="2581697"/>
            <a:ext cx="8550090" cy="171971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2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uk-UA" sz="8000" b="1" dirty="0" smtClean="0">
              <a:latin typeface="Monotype Corsiva" panose="03010101010201010101" pitchFamily="66" charset="0"/>
              <a:cs typeface="Times New Roman" panose="02020603050405020304" pitchFamily="18" charset="0"/>
            </a:endParaRPr>
          </a:p>
          <a:p>
            <a:r>
              <a:rPr lang="uk-UA" sz="17600" b="1" dirty="0" err="1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Візія</a:t>
            </a:r>
            <a:r>
              <a:rPr lang="uk-UA" sz="17600" b="1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:  </a:t>
            </a:r>
            <a:r>
              <a:rPr lang="uk-UA" sz="8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Заклад</a:t>
            </a:r>
            <a:r>
              <a:rPr lang="uk-UA" sz="8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який забезпечує всебічний розвиток </a:t>
            </a:r>
            <a:r>
              <a:rPr lang="uk-UA" sz="8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</a:p>
          <a:p>
            <a:r>
              <a:rPr lang="uk-UA" sz="8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8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особистості</a:t>
            </a:r>
            <a:r>
              <a:rPr lang="uk-UA" sz="8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громадянина Української держави, </a:t>
            </a:r>
            <a:endParaRPr lang="uk-UA" sz="86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8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високої </a:t>
            </a:r>
            <a:r>
              <a:rPr lang="uk-UA" sz="8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політичної культури та національної гідності.</a:t>
            </a:r>
            <a:endParaRPr lang="ru-RU" sz="8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4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4587" y="124048"/>
            <a:ext cx="7360776" cy="890365"/>
          </a:xfrm>
        </p:spPr>
        <p:txBody>
          <a:bodyPr/>
          <a:lstStyle/>
          <a:p>
            <a:r>
              <a:rPr lang="uk-UA" b="1" dirty="0" smtClean="0">
                <a:latin typeface="Monotype Corsiva" panose="03010101010201010101" pitchFamily="66" charset="0"/>
              </a:rPr>
              <a:t>Діяльність учнівського самоврядування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91941"/>
            <a:ext cx="3688080" cy="27660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972" y="3828351"/>
            <a:ext cx="3912869" cy="29346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6" y="1014413"/>
            <a:ext cx="3642360" cy="273177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657" y="685654"/>
            <a:ext cx="2295397" cy="3060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68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67533" y="678334"/>
            <a:ext cx="4808554" cy="3606415"/>
          </a:xfrm>
          <a:prstGeom prst="rect">
            <a:avLst/>
          </a:prstGeom>
        </p:spPr>
      </p:pic>
      <p:pic>
        <p:nvPicPr>
          <p:cNvPr id="4" name="Місце для вмісту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986" y="1817169"/>
            <a:ext cx="3486694" cy="4629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2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2415" y="171183"/>
            <a:ext cx="6987611" cy="862858"/>
          </a:xfrm>
        </p:spPr>
        <p:txBody>
          <a:bodyPr>
            <a:normAutofit/>
          </a:bodyPr>
          <a:lstStyle/>
          <a:p>
            <a:r>
              <a:rPr lang="uk-UA" sz="3200" b="1" dirty="0" smtClean="0"/>
              <a:t>Походи, екскурсії</a:t>
            </a:r>
            <a:endParaRPr lang="uk-UA" sz="3200" b="1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889" y="835084"/>
            <a:ext cx="2844299" cy="377666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805" y="3913974"/>
            <a:ext cx="2217219" cy="294402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547" y="867398"/>
            <a:ext cx="2294452" cy="30465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276" y="4345536"/>
            <a:ext cx="2355524" cy="31276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159" y="1841715"/>
            <a:ext cx="2471370" cy="3281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7959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66" y="283806"/>
            <a:ext cx="3493230" cy="261992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533" y="22409"/>
            <a:ext cx="2631037" cy="35080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082" y="3722406"/>
            <a:ext cx="2229918" cy="29732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9035" y="2903729"/>
            <a:ext cx="3084498" cy="41126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8519">
            <a:off x="205225" y="4613206"/>
            <a:ext cx="3124914" cy="23436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2893">
            <a:off x="3868109" y="106550"/>
            <a:ext cx="2034781" cy="271304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16840">
            <a:off x="758366" y="2512665"/>
            <a:ext cx="1801572" cy="2402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2858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236354"/>
              </p:ext>
            </p:extLst>
          </p:nvPr>
        </p:nvGraphicFramePr>
        <p:xfrm>
          <a:off x="556630" y="1619735"/>
          <a:ext cx="8286751" cy="4747525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453134">
                  <a:extLst>
                    <a:ext uri="{9D8B030D-6E8A-4147-A177-3AD203B41FA5}">
                      <a16:colId xmlns="" xmlns:a16="http://schemas.microsoft.com/office/drawing/2014/main" val="2249386810"/>
                    </a:ext>
                  </a:extLst>
                </a:gridCol>
                <a:gridCol w="5958098">
                  <a:extLst>
                    <a:ext uri="{9D8B030D-6E8A-4147-A177-3AD203B41FA5}">
                      <a16:colId xmlns="" xmlns:a16="http://schemas.microsoft.com/office/drawing/2014/main" val="1172488234"/>
                    </a:ext>
                  </a:extLst>
                </a:gridCol>
                <a:gridCol w="1875519">
                  <a:extLst>
                    <a:ext uri="{9D8B030D-6E8A-4147-A177-3AD203B41FA5}">
                      <a16:colId xmlns="" xmlns:a16="http://schemas.microsoft.com/office/drawing/2014/main" val="155437537"/>
                    </a:ext>
                  </a:extLst>
                </a:gridCol>
              </a:tblGrid>
              <a:tr h="7522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з/п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Категорія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Загальна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кількість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561720697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-сироти та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позбавлені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батьківського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піклування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96788036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 з багатодітних сімей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086260848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Діти, потерпілі від наслідків Чорнобильської катастрофи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159954604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особливими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освітніми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потребами (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інваліди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),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які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навчаються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закладі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997281306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Діти, що навчаються за індивідуальною формою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833837550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Діти, схильні до правопорушень, з девіантною поведінкою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532604818"/>
                  </a:ext>
                </a:extLst>
              </a:tr>
              <a:tr h="3440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Діти, які перебувають в складних життєвих умовах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647073537"/>
                  </a:ext>
                </a:extLst>
              </a:tr>
              <a:tr h="240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 з малозабезпечених  сімей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111467861"/>
                  </a:ext>
                </a:extLst>
              </a:tr>
              <a:tr h="49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 із сімей – переселенців</a:t>
                      </a:r>
                      <a:r>
                        <a:rPr lang="uk-UA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(ВПО)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3832196918"/>
                  </a:ext>
                </a:extLst>
              </a:tr>
              <a:tr h="4965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Діти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батьки,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яких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беруть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(брали) участь ООС (АТО)</a:t>
                      </a:r>
                      <a:r>
                        <a:rPr lang="uk-UA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російсько-українській війні (УБД)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62480136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814418" y="79058"/>
            <a:ext cx="8186738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3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Соціальний захист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Соціальний паспорт закладу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2023-2024 </a:t>
            </a:r>
            <a:r>
              <a:rPr kumimoji="0" lang="uk-UA" altLang="ru-RU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н.р</a:t>
            </a: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uk-UA" altLang="ru-RU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1231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6464" y="227752"/>
            <a:ext cx="6167535" cy="1031881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latin typeface="Monotype Corsiva" panose="03010101010201010101" pitchFamily="66" charset="0"/>
              </a:rPr>
              <a:t>Харчування в закладі освіти</a:t>
            </a:r>
            <a:endParaRPr lang="ru-RU" b="1" dirty="0">
              <a:latin typeface="Monotype Corsiva" panose="03010101010201010101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-25901" y="1758676"/>
            <a:ext cx="5634995" cy="4836650"/>
          </a:xfrm>
        </p:spPr>
        <p:txBody>
          <a:bodyPr>
            <a:normAutofit/>
          </a:bodyPr>
          <a:lstStyle/>
          <a:p>
            <a:r>
              <a:rPr lang="ru-RU" dirty="0"/>
              <a:t>     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uk-UA" b="1" u="sng" dirty="0">
                <a:solidFill>
                  <a:srgbClr val="002060"/>
                </a:solidFill>
              </a:rPr>
              <a:t>Гарячим харчуванням було охоплено </a:t>
            </a:r>
            <a:r>
              <a:rPr lang="uk-UA" dirty="0" smtClean="0">
                <a:solidFill>
                  <a:srgbClr val="002060"/>
                </a:solidFill>
              </a:rPr>
              <a:t>93 учні </a:t>
            </a:r>
            <a:r>
              <a:rPr lang="uk-UA" dirty="0">
                <a:solidFill>
                  <a:srgbClr val="002060"/>
                </a:solidFill>
              </a:rPr>
              <a:t>(на кінець навчального року </a:t>
            </a:r>
            <a:r>
              <a:rPr lang="uk-UA" dirty="0" smtClean="0">
                <a:solidFill>
                  <a:srgbClr val="002060"/>
                </a:solidFill>
              </a:rPr>
              <a:t>89 учнів</a:t>
            </a:r>
            <a:r>
              <a:rPr lang="uk-UA" b="1" dirty="0" smtClean="0">
                <a:solidFill>
                  <a:srgbClr val="002060"/>
                </a:solidFill>
              </a:rPr>
              <a:t>), </a:t>
            </a:r>
            <a:r>
              <a:rPr lang="uk-UA" b="1" dirty="0">
                <a:solidFill>
                  <a:srgbClr val="002060"/>
                </a:solidFill>
              </a:rPr>
              <a:t>з </a:t>
            </a:r>
            <a:r>
              <a:rPr lang="uk-UA" b="1" u="sng" dirty="0">
                <a:solidFill>
                  <a:srgbClr val="002060"/>
                </a:solidFill>
              </a:rPr>
              <a:t>них </a:t>
            </a:r>
            <a:r>
              <a:rPr lang="uk-UA" b="1" u="sng" dirty="0" smtClean="0">
                <a:solidFill>
                  <a:srgbClr val="002060"/>
                </a:solidFill>
              </a:rPr>
              <a:t>безкоштовним</a:t>
            </a:r>
            <a:r>
              <a:rPr lang="uk-UA" b="1" dirty="0" smtClean="0">
                <a:solidFill>
                  <a:srgbClr val="002060"/>
                </a:solidFill>
              </a:rPr>
              <a:t>:</a:t>
            </a:r>
          </a:p>
          <a:p>
            <a:pPr lvl="1"/>
            <a:r>
              <a:rPr lang="uk-UA" sz="1400" b="1" dirty="0" smtClean="0">
                <a:solidFill>
                  <a:srgbClr val="002060"/>
                </a:solidFill>
              </a:rPr>
              <a:t>34 </a:t>
            </a:r>
            <a:r>
              <a:rPr lang="uk-UA" sz="1400" b="1" dirty="0">
                <a:solidFill>
                  <a:srgbClr val="002060"/>
                </a:solidFill>
              </a:rPr>
              <a:t>учнів 1-4 класів (серед них </a:t>
            </a:r>
            <a:r>
              <a:rPr lang="uk-UA" sz="1400" b="1" dirty="0" smtClean="0">
                <a:solidFill>
                  <a:srgbClr val="002060"/>
                </a:solidFill>
              </a:rPr>
              <a:t>1 учениця </a:t>
            </a:r>
            <a:r>
              <a:rPr lang="uk-UA" sz="1400" b="1" dirty="0">
                <a:solidFill>
                  <a:srgbClr val="002060"/>
                </a:solidFill>
              </a:rPr>
              <a:t>з числа ВПО); </a:t>
            </a:r>
            <a:endParaRPr lang="uk-UA" sz="1400" b="1" dirty="0" smtClean="0">
              <a:solidFill>
                <a:srgbClr val="002060"/>
              </a:solidFill>
            </a:endParaRPr>
          </a:p>
          <a:p>
            <a:pPr lvl="1"/>
            <a:r>
              <a:rPr lang="uk-UA" sz="1400" b="1" dirty="0">
                <a:solidFill>
                  <a:srgbClr val="002060"/>
                </a:solidFill>
              </a:rPr>
              <a:t>9</a:t>
            </a:r>
            <a:r>
              <a:rPr lang="uk-UA" sz="1400" b="1" dirty="0" smtClean="0">
                <a:solidFill>
                  <a:srgbClr val="002060"/>
                </a:solidFill>
              </a:rPr>
              <a:t> </a:t>
            </a:r>
            <a:r>
              <a:rPr lang="uk-UA" sz="1400" b="1" dirty="0">
                <a:solidFill>
                  <a:srgbClr val="002060"/>
                </a:solidFill>
              </a:rPr>
              <a:t>учні 5-11 класів, батьки яких є учасниками АТО, </a:t>
            </a:r>
            <a:endParaRPr lang="uk-UA" sz="1400" b="1" dirty="0" smtClean="0">
              <a:solidFill>
                <a:srgbClr val="002060"/>
              </a:solidFill>
            </a:endParaRPr>
          </a:p>
          <a:p>
            <a:pPr lvl="1"/>
            <a:r>
              <a:rPr lang="uk-UA" sz="1400" b="1" dirty="0" smtClean="0">
                <a:solidFill>
                  <a:srgbClr val="002060"/>
                </a:solidFill>
              </a:rPr>
              <a:t>4 учні – діти з ООП</a:t>
            </a:r>
          </a:p>
          <a:p>
            <a:pPr marL="457200" lvl="1" indent="0">
              <a:buNone/>
            </a:pPr>
            <a:endParaRPr lang="uk-UA" sz="1400" b="1" dirty="0" smtClean="0">
              <a:solidFill>
                <a:srgbClr val="0070C0"/>
              </a:solidFill>
            </a:endParaRPr>
          </a:p>
          <a:p>
            <a:pPr marL="457200" lvl="1" indent="0">
              <a:buNone/>
            </a:pPr>
            <a:r>
              <a:rPr lang="uk-UA" sz="1400" b="1" dirty="0" smtClean="0">
                <a:solidFill>
                  <a:srgbClr val="0070C0"/>
                </a:solidFill>
              </a:rPr>
              <a:t>Вартість обіду для учнів, які не мають пільг – 42,44 грн. (батьківська плата)</a:t>
            </a:r>
          </a:p>
          <a:p>
            <a:pPr marL="457200" lvl="1" indent="0">
              <a:buNone/>
            </a:pPr>
            <a:r>
              <a:rPr lang="uk-UA" sz="1400" b="1" dirty="0" smtClean="0">
                <a:solidFill>
                  <a:srgbClr val="0070C0"/>
                </a:solidFill>
              </a:rPr>
              <a:t>    Дитячий садок – 38 грн,  (19 грн. діти з багатодітних    </a:t>
            </a:r>
          </a:p>
          <a:p>
            <a:pPr marL="457200" lvl="1" indent="0">
              <a:buNone/>
            </a:pPr>
            <a:r>
              <a:rPr lang="uk-UA" sz="1400" b="1" dirty="0">
                <a:solidFill>
                  <a:srgbClr val="0070C0"/>
                </a:solidFill>
              </a:rPr>
              <a:t> </a:t>
            </a:r>
            <a:r>
              <a:rPr lang="uk-UA" sz="1400" b="1" dirty="0" smtClean="0">
                <a:solidFill>
                  <a:srgbClr val="0070C0"/>
                </a:solidFill>
              </a:rPr>
              <a:t>     родин)</a:t>
            </a:r>
            <a:endParaRPr lang="uk-UA" sz="1400" b="1" dirty="0">
              <a:solidFill>
                <a:srgbClr val="0070C0"/>
              </a:solidFill>
            </a:endParaRP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73" y="0"/>
            <a:ext cx="2304661" cy="17284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497" y="844526"/>
            <a:ext cx="3138198" cy="23536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1922">
            <a:off x="5548059" y="4020895"/>
            <a:ext cx="3719667" cy="278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944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737099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latin typeface="Bad Script" panose="02000000000000000000" pitchFamily="2" charset="0"/>
                <a:cs typeface="Times New Roman" panose="02020603050405020304" pitchFamily="18" charset="0"/>
              </a:rPr>
              <a:t>Співпраця з батьками</a:t>
            </a:r>
            <a:endParaRPr lang="uk-UA" sz="4800" b="1" dirty="0">
              <a:latin typeface="Bad Script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86689" y="2677033"/>
            <a:ext cx="3197093" cy="3767397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659ADE45-75AA-77C6-296A-8254FC349A1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44" y="2775214"/>
            <a:ext cx="3197225" cy="213148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DEA9AC6-9CBB-4CB1-CE1D-F710BB41A2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536" y="3783260"/>
            <a:ext cx="3853371" cy="25448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46AF1BD-DEEE-FEBF-6FFC-51C42C232609}"/>
              </a:ext>
            </a:extLst>
          </p:cNvPr>
          <p:cNvSpPr txBox="1"/>
          <p:nvPr/>
        </p:nvSpPr>
        <p:spPr>
          <a:xfrm>
            <a:off x="697690" y="1143998"/>
            <a:ext cx="78367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30555" algn="just">
              <a:spcAft>
                <a:spcPts val="800"/>
              </a:spcAft>
            </a:pPr>
            <a:r>
              <a:rPr lang="uk-UA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Велика увага у закладі приділяється забезпеченню партнерської та мережевої взаємодії. Здійснюється вона через тісний взаємозв’язок із батьківською громадою через сайт школи, формування класних груп в </a:t>
            </a:r>
            <a:r>
              <a:rPr lang="uk-UA" sz="20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соцмережі</a:t>
            </a:r>
            <a:r>
              <a:rPr lang="uk-UA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kern="1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Фейсбук</a:t>
            </a:r>
            <a:r>
              <a:rPr lang="uk-UA" sz="2000" kern="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uk-UA" sz="2000" kern="1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Вайбер</a:t>
            </a:r>
            <a:r>
              <a:rPr lang="uk-UA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через пряме спілкування. </a:t>
            </a:r>
            <a:endParaRPr lang="uk-UA" sz="2000" dirty="0"/>
          </a:p>
        </p:txBody>
      </p:sp>
    </p:spTree>
    <p:extLst>
      <p:ext uri="{BB962C8B-B14F-4D97-AF65-F5344CB8AC3E}">
        <p14:creationId xmlns:p14="http://schemas.microsoft.com/office/powerpoint/2010/main" val="26442162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7593">
            <a:off x="-73152" y="2396805"/>
            <a:ext cx="2885492" cy="2529615"/>
          </a:xfrm>
          <a:prstGeom prst="rect">
            <a:avLst/>
          </a:prstGeom>
        </p:spPr>
      </p:pic>
      <p:sp>
        <p:nvSpPr>
          <p:cNvPr id="3" name="Прямокутник 2"/>
          <p:cNvSpPr/>
          <p:nvPr/>
        </p:nvSpPr>
        <p:spPr>
          <a:xfrm>
            <a:off x="2901821" y="1695805"/>
            <a:ext cx="5997251" cy="4198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Пріоритетними напрямками роботи було:</a:t>
            </a:r>
            <a:endParaRPr lang="uk-UA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 та облік проходження учнями обов'язкових поглиблених медичних профілактичних оглядів та моніторинг проведення профілактичних щеплень згідно календаря.</a:t>
            </a:r>
            <a:endParaRPr lang="uk-UA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Здійснення профілактичних та оздоровчих заходів під час навчання:</a:t>
            </a:r>
            <a:endParaRPr lang="uk-UA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</a:pP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щоденно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суворо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контролювалось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дотримання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повітряно</a:t>
            </a: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теплового режиму у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кабінетах</a:t>
            </a: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uk-UA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особистої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гігієни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персоналом та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учнями</a:t>
            </a:r>
            <a:r>
              <a:rPr lang="uk-UA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</a:pP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проводилось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щоденне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вологе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прибирання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приміщень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використанням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дезинфекційних</a:t>
            </a:r>
            <a:r>
              <a:rPr lang="ru-RU" sz="1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16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15000"/>
              </a:lnSpc>
              <a:spcAft>
                <a:spcPts val="0"/>
              </a:spcAft>
              <a:buSzPts val="1000"/>
            </a:pPr>
            <a:r>
              <a:rPr lang="uk-UA" sz="1400" dirty="0" smtClean="0"/>
              <a:t>	</a:t>
            </a:r>
            <a:r>
              <a:rPr lang="uk-UA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У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чні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uk-UA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школи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проход</a:t>
            </a:r>
            <a:r>
              <a:rPr lang="uk-UA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ять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медичні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огляди в </a:t>
            </a:r>
            <a:r>
              <a:rPr lang="uk-UA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Літинській</a:t>
            </a:r>
            <a:r>
              <a:rPr lang="uk-UA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районній лікарні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.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Вчител</a:t>
            </a:r>
            <a:r>
              <a:rPr lang="uk-UA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і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та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обслуговуючий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персонал проходили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медогляди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відповідно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до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графіку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.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Протягом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року заклад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підлягав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перевіркам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uk-UA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районної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санепідстанції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.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Порушень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санітарних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</a:t>
            </a:r>
            <a:r>
              <a:rPr lang="ru-RU" sz="1400" b="1" i="1" dirty="0" err="1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вимог</a:t>
            </a:r>
            <a:r>
              <a:rPr lang="ru-RU" sz="1400" b="1" i="1" dirty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 не </a:t>
            </a:r>
            <a:r>
              <a:rPr lang="ru-RU" sz="1400" b="1" i="1" dirty="0" err="1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виявлено</a:t>
            </a:r>
            <a:r>
              <a:rPr lang="ru-RU" sz="1400" b="1" i="1" dirty="0" smtClean="0">
                <a:latin typeface="Times New Roman" panose="02020603050405020304" pitchFamily="18" charset="0"/>
                <a:ea typeface="PMingLiU-ExtB" panose="02020500000000000000" pitchFamily="18" charset="-120"/>
                <a:cs typeface="Times New Roman" panose="02020603050405020304" pitchFamily="18" charset="0"/>
              </a:rPr>
              <a:t>.</a:t>
            </a:r>
            <a:endParaRPr lang="uk-UA" sz="1400" b="1" i="1" dirty="0">
              <a:effectLst/>
              <a:latin typeface="Times New Roman" panose="02020603050405020304" pitchFamily="18" charset="0"/>
              <a:ea typeface="PMingLiU-ExtB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76845" y="330029"/>
            <a:ext cx="6757555" cy="93452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uk-UA" sz="4000" b="1" dirty="0" smtClean="0">
                <a:latin typeface="Bad Script" panose="02000000000000000000" pitchFamily="2" charset="0"/>
              </a:rPr>
              <a:t>Збереження і зміцнення </a:t>
            </a:r>
            <a:r>
              <a:rPr lang="uk-UA" sz="4000" b="1" dirty="0" err="1" smtClean="0">
                <a:latin typeface="Bad Script" panose="02000000000000000000" pitchFamily="2" charset="0"/>
              </a:rPr>
              <a:t>здоров</a:t>
            </a:r>
            <a:r>
              <a:rPr lang="en-US" sz="4000" b="1" dirty="0" smtClean="0">
                <a:latin typeface="Bad Script" panose="02000000000000000000" pitchFamily="2" charset="0"/>
              </a:rPr>
              <a:t>’</a:t>
            </a:r>
            <a:r>
              <a:rPr lang="uk-UA" sz="4000" b="1" dirty="0" smtClean="0">
                <a:latin typeface="Bad Script" panose="02000000000000000000" pitchFamily="2" charset="0"/>
              </a:rPr>
              <a:t>я учнів та працівників</a:t>
            </a:r>
            <a:endParaRPr lang="uk-UA" sz="4000" b="1" dirty="0">
              <a:latin typeface="Bad Script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96664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" y="1174173"/>
            <a:ext cx="3300929" cy="4382900"/>
          </a:xfr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0724A8D5-B017-C937-AEAB-5FC04B8AE86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6782">
            <a:off x="4568780" y="1891147"/>
            <a:ext cx="4395981" cy="329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665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5347" y="177301"/>
            <a:ext cx="6589200" cy="1280890"/>
          </a:xfrm>
        </p:spPr>
        <p:txBody>
          <a:bodyPr/>
          <a:lstStyle/>
          <a:p>
            <a:pPr algn="ctr"/>
            <a:r>
              <a:rPr lang="uk-UA" b="1" dirty="0" smtClean="0">
                <a:latin typeface="Bad Script" panose="02000000000000000000" pitchFamily="2" charset="0"/>
              </a:rPr>
              <a:t>Стан охорони праці та безпеки життєдіяльності</a:t>
            </a:r>
            <a:endParaRPr lang="uk-UA" b="1" dirty="0">
              <a:latin typeface="Bad Script" panose="02000000000000000000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61762" y="1378169"/>
            <a:ext cx="8115983" cy="5479831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uk-UA" dirty="0" smtClean="0"/>
              <a:t>	</a:t>
            </a:r>
            <a:r>
              <a:rPr lang="uk-UA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Питання </a:t>
            </a:r>
            <a:r>
              <a:rPr lang="uk-UA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безпеки життєдіяльності, створення належних санітарно-гігієнічних умов та профілактика травматизму  є одним із найважливіших у роботі  освітнього закладу.</a:t>
            </a:r>
          </a:p>
          <a:p>
            <a:pPr marL="0" indent="0" algn="just">
              <a:buNone/>
            </a:pPr>
            <a:r>
              <a:rPr lang="uk-UA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Відповідно </a:t>
            </a:r>
            <a:r>
              <a:rPr lang="uk-UA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наказу МОН від 15.08.2016 р. №974 «Про затвердження Правил пожежної безпеки для навчальних закладів та установ  системи освіти України» та інших  нормативно-правових актів у навчальному закладі  забезпечено безпечні та нешкідливі умови навчання, фізичного розвитку та зміцнення здоров’я, режиму роботи, формування гігієнічних навичок і засад здорового способу життя, збереження та зміцнення фізичного та психічного здоров’я учнів і вихованців</a:t>
            </a:r>
            <a:r>
              <a:rPr lang="uk-UA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uk-UA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Відповідно </a:t>
            </a:r>
            <a:r>
              <a:rPr lang="uk-UA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  Закону України «Про охорону праці» для організації виконання правових, організаційно-технічних, санітарно-гігієнічних, соціально-економічних і лікувально-профілактичних заходів, спрямованих на запобігання нещасним випадкам, професійним захворюванням і ава­ріям під час освітнього процесу в ліцеї проводиться системна робота з  охорони праці.</a:t>
            </a:r>
          </a:p>
          <a:p>
            <a:pPr marL="0" indent="0" algn="just">
              <a:buNone/>
            </a:pPr>
            <a:r>
              <a:rPr lang="uk-UA" sz="1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 </a:t>
            </a:r>
            <a:r>
              <a:rPr lang="uk-UA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метою створення безпечних умов для навчання та відпочинку дітей перед початком навчального року комісією, до складу якої входили представники  </a:t>
            </a:r>
            <a:r>
              <a:rPr lang="uk-UA" sz="19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Якушинецької</a:t>
            </a:r>
            <a:r>
              <a:rPr lang="uk-UA" sz="1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сільської ради, пожежного нагляду було перевірено готовність до 2023/ 2024 навчального року, про що складено відповідну документацію з дозволами всіх служб на початок роботи освітнього закладу. Оформлені  акти-дозволи  на проведення навчальних занять в кабінетах та приміщеннях підвищеної небезпеки та  акти  перевірки на надійність спортивного та ігрового обладнання.</a:t>
            </a:r>
          </a:p>
          <a:p>
            <a:pPr marL="0" indent="0">
              <a:buNone/>
            </a:pPr>
            <a:endParaRPr lang="uk-UA" dirty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69834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1972" y="179343"/>
            <a:ext cx="6589200" cy="1059217"/>
          </a:xfrm>
        </p:spPr>
        <p:txBody>
          <a:bodyPr/>
          <a:lstStyle/>
          <a:p>
            <a:r>
              <a:rPr lang="uk-UA" dirty="0" smtClean="0"/>
              <a:t>Територія закладу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A0C04BF7-FFDE-359C-F8A3-45164E88995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8" y="1054930"/>
            <a:ext cx="3197225" cy="239791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3D6522F-9508-5B05-AF79-DC9DCE8F62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96" y="3650276"/>
            <a:ext cx="3302809" cy="247710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307" y="1054930"/>
            <a:ext cx="3154844" cy="418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32187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28DB13F2-49B5-EB81-286C-5CAD669DE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61" y="2389908"/>
            <a:ext cx="3020966" cy="40111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41E03A0-6033-6090-7C00-C3EF3279D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47" y="1942375"/>
            <a:ext cx="4434422" cy="3325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B247352-C080-2264-566F-638CD12E8F23}"/>
              </a:ext>
            </a:extLst>
          </p:cNvPr>
          <p:cNvSpPr txBox="1"/>
          <p:nvPr/>
        </p:nvSpPr>
        <p:spPr>
          <a:xfrm>
            <a:off x="1152247" y="-99210"/>
            <a:ext cx="8104909" cy="20415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630555" algn="just">
              <a:lnSpc>
                <a:spcPct val="150000"/>
              </a:lnSpc>
              <a:spcAft>
                <a:spcPts val="800"/>
              </a:spcAft>
            </a:pP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школі функціонує клас безпеки, де частими гостями є представники </a:t>
            </a:r>
            <a:r>
              <a:rPr lang="uk-UA" sz="1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Нацполіції</a:t>
            </a: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ДСНС, служби у справах сім’ї і молоді, які проводять лекції на різну тематику. Наприклад, «Що таке </a:t>
            </a:r>
            <a:r>
              <a:rPr lang="uk-UA" sz="1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булінг</a:t>
            </a: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як йому запобігти», «</a:t>
            </a:r>
            <a:r>
              <a:rPr lang="uk-UA" sz="1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Кібербулінг</a:t>
            </a: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у чому ризики?» і </a:t>
            </a:r>
            <a:r>
              <a:rPr lang="uk-UA" sz="1600" kern="1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т.д</a:t>
            </a: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uk-UA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630555" algn="just">
              <a:lnSpc>
                <a:spcPct val="150000"/>
              </a:lnSpc>
              <a:spcAft>
                <a:spcPts val="800"/>
              </a:spcAft>
            </a:pPr>
            <a:r>
              <a:rPr lang="uk-UA" sz="1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школі в кожному класі розміщені номери телефонів довіри. Проводяться заходи щодо мінної безпеки. </a:t>
            </a:r>
            <a:endParaRPr lang="uk-UA" sz="1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6473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0876" y="166910"/>
            <a:ext cx="6589199" cy="128089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Monotype Corsiva" panose="03010101010201010101" pitchFamily="66" charset="0"/>
              </a:rPr>
              <a:t>Співпраця із службами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6" name="Місце для вмісту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435" y="1119672"/>
            <a:ext cx="3947162" cy="297270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71" y="1487757"/>
            <a:ext cx="3405364" cy="256466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944" y="3303036"/>
            <a:ext cx="2691896" cy="357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936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46" y="2404723"/>
            <a:ext cx="2996083" cy="3994778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657" y="0"/>
            <a:ext cx="2825353" cy="3767138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121" y="3221181"/>
            <a:ext cx="2973800" cy="39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2660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4337" y="136748"/>
            <a:ext cx="9144000" cy="880289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err="1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П</a:t>
            </a:r>
            <a:r>
              <a:rPr lang="ru-RU" sz="3200" b="1" i="1" dirty="0" err="1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росв</a:t>
            </a:r>
            <a:r>
              <a:rPr lang="uk-UA" sz="3200" b="1" i="1" dirty="0" err="1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ітницько-профілактичні</a:t>
            </a:r>
            <a:r>
              <a:rPr lang="uk-UA" sz="3200" b="1" i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 заходи</a:t>
            </a:r>
            <a:endParaRPr lang="ru-RU" sz="3200" b="1" i="1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80" y="1084004"/>
            <a:ext cx="4191777" cy="31438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554" y="983709"/>
            <a:ext cx="2179862" cy="2906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87" y="4419114"/>
            <a:ext cx="1605723" cy="224926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154" y="4294804"/>
            <a:ext cx="1873411" cy="24978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6121" y="3890190"/>
            <a:ext cx="3869992" cy="2902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2144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234514595"/>
              </p:ext>
            </p:extLst>
          </p:nvPr>
        </p:nvGraphicFramePr>
        <p:xfrm>
          <a:off x="914398" y="1572489"/>
          <a:ext cx="7907484" cy="4624745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183086"/>
                <a:gridCol w="1183086"/>
                <a:gridCol w="1183086"/>
                <a:gridCol w="1781261"/>
                <a:gridCol w="1781261"/>
                <a:gridCol w="795704"/>
              </a:tblGrid>
              <a:tr h="865072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Надходження в натуральній формі (благодійна допомога та оприбуткування основних засобів, матеріалів, тощо) за 2023- січень-травень 2024 по </a:t>
                      </a:r>
                      <a:r>
                        <a:rPr lang="uk-UA" sz="1600" dirty="0" err="1">
                          <a:effectLst/>
                        </a:rPr>
                        <a:t>Микулинецькому</a:t>
                      </a:r>
                      <a:r>
                        <a:rPr lang="uk-UA" sz="1600" dirty="0">
                          <a:effectLst/>
                        </a:rPr>
                        <a:t>  ліцею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05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</a:tr>
              <a:tr h="2052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Сума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Найменування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/>
                </a:tc>
              </a:tr>
              <a:tr h="491518">
                <a:tc rowSpan="8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611021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25020100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2230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4161,00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продукти харчування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1511/2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24575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25020100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2275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6200,00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Дрова паливні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1812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471201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25020100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2210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3000,00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Коса бензомоторна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1113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471201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25020100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2210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3000,00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err="1" smtClean="0">
                          <a:effectLst/>
                        </a:rPr>
                        <a:t>Електром</a:t>
                      </a:r>
                      <a:r>
                        <a:rPr lang="en-US" sz="1200" dirty="0" smtClean="0">
                          <a:effectLst/>
                        </a:rPr>
                        <a:t>’</a:t>
                      </a:r>
                      <a:r>
                        <a:rPr lang="uk-UA" sz="1200" dirty="0" err="1" smtClean="0">
                          <a:effectLst/>
                        </a:rPr>
                        <a:t>ясорубка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1113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471201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25020100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3110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7000,00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Музична апаратура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1014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24575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25020100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3110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15000,00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Фотоапарат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1014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706804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2502000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2210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26805,00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Благодійна допомога ЮНІСЕФ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1812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  <a:tr h="245758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25020200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3110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31541,42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>
                          <a:effectLst/>
                        </a:rPr>
                        <a:t>книги</a:t>
                      </a:r>
                      <a:endParaRPr lang="uk-UA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effectLst/>
                        </a:rPr>
                        <a:t>1112</a:t>
                      </a:r>
                      <a:endParaRPr lang="uk-UA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4798" marR="34798" marT="0" marB="0" anchor="ctr"/>
                </a:tc>
              </a:tr>
            </a:tbl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830899" y="94174"/>
            <a:ext cx="6589200" cy="128089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Фінансово-господарська </a:t>
            </a:r>
            <a:r>
              <a:rPr lang="uk-UA" sz="4400" b="1" dirty="0" err="1" smtClean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>діяльность</a:t>
            </a:r>
            <a:r>
              <a:rPr lang="ru-RU" sz="4400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  <a:t/>
            </a:r>
            <a:br>
              <a:rPr lang="ru-RU" sz="4400" dirty="0">
                <a:solidFill>
                  <a:schemeClr val="accent3">
                    <a:lumMod val="75000"/>
                  </a:schemeClr>
                </a:solidFill>
                <a:latin typeface="Monotype Corsiva" panose="03010101010201010101" pitchFamily="66" charset="0"/>
              </a:rPr>
            </a:br>
            <a:endParaRPr lang="ru-RU" sz="4400" dirty="0">
              <a:solidFill>
                <a:schemeClr val="accent3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99413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2"/>
          <p:cNvSpPr>
            <a:spLocks noGrp="1"/>
          </p:cNvSpPr>
          <p:nvPr>
            <p:ph type="title"/>
          </p:nvPr>
        </p:nvSpPr>
        <p:spPr>
          <a:xfrm>
            <a:off x="696191" y="0"/>
            <a:ext cx="82919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lr>
                <a:srgbClr val="C00000"/>
              </a:buClr>
              <a:buSzPct val="100000"/>
            </a:pPr>
            <a:r>
              <a:rPr lang="ru-RU" sz="4000" b="1" dirty="0" err="1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Звіт</a:t>
            </a: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</a:t>
            </a:r>
            <a:b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</a:b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про </a:t>
            </a:r>
            <a:r>
              <a:rPr lang="ru-RU" sz="4000" b="1" dirty="0" err="1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використання</a:t>
            </a: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</a:t>
            </a:r>
            <a:r>
              <a:rPr lang="ru-RU" sz="4000" b="1" dirty="0" err="1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коштів</a:t>
            </a: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</a:t>
            </a:r>
            <a:r>
              <a:rPr lang="ru-RU" sz="4000" b="1" dirty="0" err="1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загального</a:t>
            </a: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фонду  за 2023,  </a:t>
            </a:r>
            <a:r>
              <a:rPr lang="ru-RU" sz="4000" b="1" dirty="0" err="1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січень-травень</a:t>
            </a:r>
            <a:r>
              <a:rPr lang="ru-RU" sz="4000" b="1" dirty="0" smtClean="0">
                <a:solidFill>
                  <a:srgbClr val="265991">
                    <a:lumMod val="75000"/>
                  </a:srgbClr>
                </a:solidFill>
                <a:latin typeface="Monotype Corsiva" panose="03010101010201010101" pitchFamily="66" charset="0"/>
                <a:ea typeface="Corsiva"/>
                <a:cs typeface="Corsiva"/>
                <a:sym typeface="Corsiva"/>
              </a:rPr>
              <a:t> 2024 року</a:t>
            </a:r>
            <a:endParaRPr lang="ru-RU" sz="4000" b="1" dirty="0">
              <a:solidFill>
                <a:srgbClr val="265991">
                  <a:lumMod val="75000"/>
                </a:srgbClr>
              </a:solidFill>
              <a:latin typeface="Monotype Corsiva" panose="03010101010201010101" pitchFamily="66" charset="0"/>
              <a:ea typeface="Corsiva"/>
              <a:cs typeface="Corsiva"/>
              <a:sym typeface="Corsiva"/>
            </a:endParaRPr>
          </a:p>
        </p:txBody>
      </p:sp>
      <p:sp>
        <p:nvSpPr>
          <p:cNvPr id="7" name="Google Shape;655;p60"/>
          <p:cNvSpPr>
            <a:spLocks noGrp="1"/>
          </p:cNvSpPr>
          <p:nvPr>
            <p:ph sz="half" idx="1"/>
          </p:nvPr>
        </p:nvSpPr>
        <p:spPr>
          <a:xfrm>
            <a:off x="-1" y="2407298"/>
            <a:ext cx="9619861" cy="4114800"/>
          </a:xfrm>
          <a:prstGeom prst="cloudCallout">
            <a:avLst>
              <a:gd name="adj1" fmla="val 50809"/>
              <a:gd name="adj2" fmla="val -52671"/>
            </a:avLst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endParaRPr lang="uk-UA" sz="2400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endParaRPr lang="uk-UA" sz="2400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sz="2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Видатки усього: 10 506 228,61 грн.</a:t>
            </a:r>
          </a:p>
          <a:p>
            <a:pPr lvl="0"/>
            <a:r>
              <a:rPr lang="uk-UA" sz="24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Оплата праці і нарахування на заробітну плату                      </a:t>
            </a:r>
            <a:r>
              <a:rPr lang="uk-UA" sz="2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– 8 992187,54 грн.</a:t>
            </a:r>
            <a:r>
              <a:rPr lang="uk-UA" sz="2400" i="1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</a:t>
            </a:r>
            <a:endParaRPr lang="uk-UA" sz="2400" i="1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marL="0" lvl="0" indent="0">
              <a:buNone/>
            </a:pPr>
            <a:r>
              <a:rPr lang="uk-UA" sz="24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 </a:t>
            </a:r>
            <a:r>
              <a:rPr lang="uk-UA" sz="2400" i="1" dirty="0" err="1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т.ч</a:t>
            </a:r>
            <a:r>
              <a:rPr lang="uk-UA" sz="2400" i="1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.: </a:t>
            </a:r>
            <a:endParaRPr lang="uk-UA" sz="2400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sz="24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Нарахування на оплату праці технічного персоналу                -  2027019,71</a:t>
            </a:r>
            <a:r>
              <a:rPr lang="uk-UA" sz="2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грн.</a:t>
            </a:r>
          </a:p>
          <a:p>
            <a:pPr lvl="0"/>
            <a:r>
              <a:rPr lang="uk-UA" sz="2400" i="1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Нарахування на оплату праці педагогічного персоналу                 </a:t>
            </a:r>
            <a:r>
              <a:rPr lang="uk-UA" sz="2400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–  5369700,47грн.</a:t>
            </a:r>
          </a:p>
          <a:p>
            <a:pPr lvl="0" algn="ctr"/>
            <a:endParaRPr sz="6600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635992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60"/>
          <p:cNvSpPr/>
          <p:nvPr/>
        </p:nvSpPr>
        <p:spPr>
          <a:xfrm>
            <a:off x="-540327" y="-10391"/>
            <a:ext cx="10193482" cy="6348846"/>
          </a:xfrm>
          <a:prstGeom prst="cloudCallout">
            <a:avLst>
              <a:gd name="adj1" fmla="val 50809"/>
              <a:gd name="adj2" fmla="val -52671"/>
            </a:avLst>
          </a:prstGeom>
          <a:gradFill>
            <a:gsLst>
              <a:gs pos="0">
                <a:srgbClr val="29859E"/>
              </a:gs>
              <a:gs pos="80000">
                <a:srgbClr val="36B0D0"/>
              </a:gs>
              <a:gs pos="100000">
                <a:srgbClr val="33B3D5"/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uk-UA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Предмети, матеріали, обладнання та інвентар –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246193,22 грн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uk-U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Оплата за продукти харчування за рахунок місцевого бюджету – 313015,39грн</a:t>
            </a:r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.</a:t>
            </a:r>
            <a:endParaRPr lang="en-US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endParaRPr lang="uk-UA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Оплата послуг (крім комунальних) – 212942,07грн.</a:t>
            </a:r>
          </a:p>
          <a:p>
            <a:pPr lvl="0"/>
            <a:endParaRPr lang="uk-UA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Підвіз учнів до закладу та у </a:t>
            </a:r>
            <a:r>
              <a:rPr lang="uk-UA" dirty="0" err="1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зворотньому</a:t>
            </a:r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 напрямку – 734698,69грн</a:t>
            </a:r>
            <a:r>
              <a:rPr lang="en-US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/</a:t>
            </a:r>
          </a:p>
          <a:p>
            <a:pPr lvl="0"/>
            <a:endParaRPr lang="uk-UA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Відшкодування проїзду педпрацівників – 20000,00 грн</a:t>
            </a:r>
            <a:endParaRPr lang="uk-UA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endParaRPr lang="uk-UA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Придбання паливних дров та палива для  роботи генератора – 311263,01 грн.</a:t>
            </a:r>
          </a:p>
          <a:p>
            <a:pPr lvl="0"/>
            <a:endParaRPr lang="uk-UA"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Оплата навчання працівників – 3750,00 грн.</a:t>
            </a:r>
          </a:p>
          <a:p>
            <a:pPr lvl="0"/>
            <a:endParaRPr lang="uk-UA" dirty="0" smtClean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lvl="0"/>
            <a:r>
              <a:rPr lang="uk-UA" dirty="0" smtClean="0">
                <a:solidFill>
                  <a:schemeClr val="dk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sym typeface="Times New Roman"/>
              </a:rPr>
              <a:t>Придбання основних засобів – 176550,00 грн.</a:t>
            </a:r>
            <a:endParaRPr dirty="0">
              <a:solidFill>
                <a:schemeClr val="dk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62957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42251317"/>
              </p:ext>
            </p:extLst>
          </p:nvPr>
        </p:nvGraphicFramePr>
        <p:xfrm>
          <a:off x="405247" y="400253"/>
          <a:ext cx="8354289" cy="5232277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727302"/>
                <a:gridCol w="1694998"/>
                <a:gridCol w="1862459"/>
                <a:gridCol w="1441685"/>
                <a:gridCol w="1627845"/>
              </a:tblGrid>
              <a:tr h="829676">
                <a:tc gridSpan="5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effectLst/>
                        </a:rPr>
                        <a:t>Кошти, отримані як плата за послуги (батьківська плата)</a:t>
                      </a:r>
                      <a:endParaRPr lang="uk-UA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9808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Показники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КЕКВ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 2023 рік, грн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 січень-травень 2024 року, грн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Разом за 20223- січень-травень 2024 року, грн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807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Надійшло коштів 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2230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92188,00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28170,00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120358,00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11139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Використано коштів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2230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68123,55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0,00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68123,55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233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Разом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 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160311,55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28170,00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188481,55</a:t>
                      </a:r>
                      <a:endParaRPr lang="uk-U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93626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18555238"/>
              </p:ext>
            </p:extLst>
          </p:nvPr>
        </p:nvGraphicFramePr>
        <p:xfrm>
          <a:off x="1120024" y="382397"/>
          <a:ext cx="7805767" cy="6049576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872323"/>
                <a:gridCol w="1654354"/>
                <a:gridCol w="945018"/>
                <a:gridCol w="1297008"/>
                <a:gridCol w="2419550"/>
                <a:gridCol w="617514"/>
              </a:tblGrid>
              <a:tr h="1478621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0611021 Придбання обладнання та предметів довгострокового користування за 2023- січень-травень 2024 року по </a:t>
                      </a:r>
                      <a:r>
                        <a:rPr lang="uk-UA" sz="1800" dirty="0" err="1">
                          <a:effectLst/>
                        </a:rPr>
                        <a:t>Микулинецькому</a:t>
                      </a:r>
                      <a:r>
                        <a:rPr lang="uk-UA" sz="1800" dirty="0">
                          <a:effectLst/>
                        </a:rPr>
                        <a:t> ліцею</a:t>
                      </a:r>
                      <a:endParaRPr lang="uk-U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17261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611021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Придбання обладнання та предметів довгострокового користування 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3110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25 000,00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Бензокоса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7393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3110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23 200,00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Спортивний інвентар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697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3110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24 200,00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Пандус мобільний для споруди цивільного захисту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10357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 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3110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effectLst/>
                        </a:rPr>
                        <a:t>30350,00</a:t>
                      </a:r>
                      <a:endParaRPr lang="uk-UA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Ноутбук та багатофункціональний пристрій</a:t>
                      </a:r>
                      <a:endParaRPr lang="uk-UA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193399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21472536"/>
              </p:ext>
            </p:extLst>
          </p:nvPr>
        </p:nvGraphicFramePr>
        <p:xfrm>
          <a:off x="758537" y="238990"/>
          <a:ext cx="7980217" cy="6353879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340967"/>
                <a:gridCol w="1721844"/>
                <a:gridCol w="729870"/>
                <a:gridCol w="1143000"/>
                <a:gridCol w="2369127"/>
                <a:gridCol w="675409"/>
              </a:tblGrid>
              <a:tr h="833895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0611272 Реалізація заходів за рахунок освітньої </a:t>
                      </a:r>
                      <a:r>
                        <a:rPr lang="uk-UA" sz="1800" dirty="0" err="1">
                          <a:effectLst/>
                        </a:rPr>
                        <a:t>субвенціїз</a:t>
                      </a:r>
                      <a:r>
                        <a:rPr lang="uk-UA" sz="1800" dirty="0">
                          <a:effectLst/>
                        </a:rPr>
                        <a:t> державного бюджету місцевим бюджетам за 2023- січень-травень 2024 року по </a:t>
                      </a:r>
                      <a:r>
                        <a:rPr lang="uk-UA" sz="1800" dirty="0" err="1">
                          <a:effectLst/>
                        </a:rPr>
                        <a:t>Микулинецькому</a:t>
                      </a:r>
                      <a:r>
                        <a:rPr lang="uk-UA" sz="1800" dirty="0">
                          <a:effectLst/>
                        </a:rPr>
                        <a:t> ліцею</a:t>
                      </a:r>
                      <a:endParaRPr lang="uk-U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79044">
                <a:tc gridSpan="6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 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254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611021</a:t>
                      </a:r>
                      <a:endParaRPr lang="uk-U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Предмети, матеріали, обладнання та інвентар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2210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15000,00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Придбання навчальних засобів та обладнання для навчальних кабінетів 5-6 класів " Нова українська школа"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 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471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 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Придбання обладнання і предметів довгострокового користування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3110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73800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>
                          <a:effectLst/>
                        </a:rPr>
                        <a:t>Придбання навчальних засобів та обладнання для навчальних кабінетів 5-6 класів " Нова українська школа"</a:t>
                      </a:r>
                      <a:endParaRPr lang="uk-UA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>
                          <a:effectLst/>
                        </a:rPr>
                        <a:t> </a:t>
                      </a:r>
                      <a:endParaRPr lang="uk-UA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57789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7224" y="708588"/>
            <a:ext cx="7356398" cy="573281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>2020 рік                               2024 рік</a:t>
            </a:r>
            <a:endParaRPr lang="uk-UA" b="1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58" y="1395383"/>
            <a:ext cx="4289531" cy="32022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664" y="1528985"/>
            <a:ext cx="3730228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948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7155" y="0"/>
            <a:ext cx="6589200" cy="1280890"/>
          </a:xfrm>
        </p:spPr>
        <p:txBody>
          <a:bodyPr/>
          <a:lstStyle/>
          <a:p>
            <a:r>
              <a:rPr lang="uk-UA" b="1" dirty="0" smtClean="0"/>
              <a:t>Управлінська діяльність</a:t>
            </a:r>
            <a:endParaRPr lang="uk-UA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1317" y="1280889"/>
            <a:ext cx="8070956" cy="433020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uk-UA" dirty="0" smtClean="0">
                <a:solidFill>
                  <a:schemeClr val="tx1"/>
                </a:solidFill>
              </a:rPr>
              <a:t>	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метою </a:t>
            </a:r>
            <a:r>
              <a:rPr lang="uk-UA" sz="55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оптимізацїї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управління життєдіяльністю школи створюють органи управління, діяльність яких дає змогу враховувати потреби учасників навчально-виховного процесу. Наявність розгалуженої структури управлінських органів у школі вимагає організації їх взаємодії, координації роботи всіх підрозділів.</a:t>
            </a:r>
            <a:b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5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структури управлінських органів у 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ліцеї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належать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 колегіального управління 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закладом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(конференція, рада 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ліцею,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педагогічна рада, нарада при директорі, його заступниках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адміністрація 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закладу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(директор, його заступники з 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навчально-виховної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господарської роботи);</a:t>
            </a:r>
            <a:b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—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 громадського самоврядування (учнів (учком), учителів (</a:t>
            </a:r>
            <a:r>
              <a:rPr lang="uk-UA" sz="5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профспілковий комітет, </a:t>
            </a:r>
            <a:r>
              <a:rPr lang="uk-UA" sz="5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методична рада), батьків (батьківський комітет).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74965" y="5216236"/>
            <a:ext cx="8011390" cy="1269758"/>
          </a:xfrm>
        </p:spPr>
        <p:txBody>
          <a:bodyPr>
            <a:normAutofit fontScale="32500" lnSpcReduction="20000"/>
          </a:bodyPr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4513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391" y="193416"/>
            <a:ext cx="7793182" cy="6415203"/>
          </a:xfrm>
        </p:spPr>
      </p:pic>
    </p:spTree>
    <p:extLst>
      <p:ext uri="{BB962C8B-B14F-4D97-AF65-F5344CB8AC3E}">
        <p14:creationId xmlns:p14="http://schemas.microsoft.com/office/powerpoint/2010/main" val="13113071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5819" y="0"/>
            <a:ext cx="6589199" cy="128089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>
                <a:latin typeface="Monotype Corsiva" panose="03010101010201010101" pitchFamily="66" charset="0"/>
              </a:rPr>
              <a:t>Стимулювання учнів та педагогів закладу</a:t>
            </a:r>
            <a:endParaRPr lang="ru-RU" sz="4400" dirty="0">
              <a:latin typeface="Monotype Corsiva" panose="03010101010201010101" pitchFamily="66" charset="0"/>
            </a:endParaRPr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1862" y="1842302"/>
            <a:ext cx="2686766" cy="3567490"/>
          </a:xfrm>
        </p:spPr>
      </p:pic>
      <p:sp>
        <p:nvSpPr>
          <p:cNvPr id="6" name="Прямокутник 5"/>
          <p:cNvSpPr/>
          <p:nvPr/>
        </p:nvSpPr>
        <p:spPr>
          <a:xfrm>
            <a:off x="1075784" y="4969430"/>
            <a:ext cx="3644470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i="1" dirty="0" err="1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Хромбуки</a:t>
            </a:r>
            <a:endParaRPr lang="uk-UA" sz="2000" b="1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3"/>
          <a:stretch>
            <a:fillRect/>
          </a:stretch>
        </p:blipFill>
        <p:spPr>
          <a:xfrm>
            <a:off x="6504708" y="1465178"/>
            <a:ext cx="2477685" cy="307564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142" y="4703740"/>
            <a:ext cx="2774372" cy="2080779"/>
          </a:xfrm>
          <a:prstGeom prst="rect">
            <a:avLst/>
          </a:prstGeom>
        </p:spPr>
      </p:pic>
      <p:sp>
        <p:nvSpPr>
          <p:cNvPr id="7" name="Прямокутник 6"/>
          <p:cNvSpPr/>
          <p:nvPr/>
        </p:nvSpPr>
        <p:spPr>
          <a:xfrm>
            <a:off x="2198479" y="6055410"/>
            <a:ext cx="4081023" cy="7291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Грамоти, блокноти, </a:t>
            </a:r>
          </a:p>
          <a:p>
            <a:pPr algn="ctr"/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зошити, ручки</a:t>
            </a:r>
            <a:endParaRPr lang="uk-UA" sz="200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Прямокутник 7"/>
          <p:cNvSpPr/>
          <p:nvPr/>
        </p:nvSpPr>
        <p:spPr>
          <a:xfrm>
            <a:off x="978308" y="1422193"/>
            <a:ext cx="530119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i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</a:t>
            </a:r>
            <a:r>
              <a:rPr lang="uk-UA" sz="2000" i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 зайняті призові місця грошова винагорода учням, вчителям</a:t>
            </a:r>
            <a:endParaRPr lang="uk-UA" sz="2000" i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325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оврик Вірю в Україну - купить в Киеве, лучшая цена в Украине:  интернет-магазин Modnamay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416" y="0"/>
            <a:ext cx="5906991" cy="1467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Місце для вмісту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9" y="1606938"/>
            <a:ext cx="3637794" cy="273149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0205">
            <a:off x="5822532" y="4278718"/>
            <a:ext cx="3048000" cy="2286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8401">
            <a:off x="313958" y="4477853"/>
            <a:ext cx="2822916" cy="21171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1562">
            <a:off x="3955076" y="1767391"/>
            <a:ext cx="1910597" cy="39267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008" y="1727371"/>
            <a:ext cx="3071992" cy="23039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15121">
            <a:off x="3465645" y="4393711"/>
            <a:ext cx="1727496" cy="307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86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43549" y="499189"/>
            <a:ext cx="6600451" cy="2262781"/>
          </a:xfrm>
        </p:spPr>
        <p:txBody>
          <a:bodyPr/>
          <a:lstStyle/>
          <a:p>
            <a:r>
              <a:rPr lang="uk-UA" b="1" dirty="0" smtClean="0"/>
              <a:t>Дякую за увагу.</a:t>
            </a:r>
            <a:br>
              <a:rPr lang="uk-UA" b="1" dirty="0" smtClean="0"/>
            </a:br>
            <a:endParaRPr lang="uk-UA" b="1" dirty="0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942416" y="3396342"/>
            <a:ext cx="6861708" cy="1614196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uk-UA" sz="5400" dirty="0">
                <a:solidFill>
                  <a:srgbClr val="0070C0"/>
                </a:solidFill>
                <a:latin typeface="Arial Black" panose="020B0A04020102020204" pitchFamily="34" charset="0"/>
              </a:rPr>
              <a:t>Слава Україні!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819842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"/>
          <p:cNvSpPr txBox="1">
            <a:spLocks noGrp="1"/>
          </p:cNvSpPr>
          <p:nvPr>
            <p:ph type="title"/>
          </p:nvPr>
        </p:nvSpPr>
        <p:spPr>
          <a:xfrm>
            <a:off x="1191491" y="124058"/>
            <a:ext cx="7342909" cy="8889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spcBef>
                <a:spcPts val="0"/>
              </a:spcBef>
              <a:buClr>
                <a:schemeClr val="dk1"/>
              </a:buClr>
              <a:buSzPts val="4400"/>
            </a:pPr>
            <a:r>
              <a:rPr lang="uk-UA" sz="48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8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8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Кадрове забезпечення:</a:t>
            </a:r>
            <a:r>
              <a:rPr lang="ru-RU" sz="48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800" i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sz="4800" dirty="0">
              <a:solidFill>
                <a:schemeClr val="tx2"/>
              </a:solidFill>
            </a:endParaRPr>
          </a:p>
        </p:txBody>
      </p:sp>
      <p:graphicFrame>
        <p:nvGraphicFramePr>
          <p:cNvPr id="2" name="Таблиця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92394"/>
              </p:ext>
            </p:extLst>
          </p:nvPr>
        </p:nvGraphicFramePr>
        <p:xfrm>
          <a:off x="1122467" y="2509817"/>
          <a:ext cx="7633573" cy="891540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651121"/>
                <a:gridCol w="1465693"/>
                <a:gridCol w="1780404"/>
                <a:gridCol w="1584633"/>
                <a:gridCol w="1151722"/>
              </a:tblGrid>
              <a:tr h="343535">
                <a:tc>
                  <a:txBody>
                    <a:bodyPr/>
                    <a:lstStyle/>
                    <a:p>
                      <a:pPr indent="18034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«спеціаліст вищої категорії», «старший вчитель»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«спеціаліст вищої категорії»</a:t>
                      </a:r>
                      <a:endParaRPr lang="uk-UA" sz="1200" dirty="0">
                        <a:effectLst/>
                      </a:endParaRPr>
                    </a:p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2159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«спеціаліст першої категорії»</a:t>
                      </a:r>
                      <a:endParaRPr lang="uk-UA" sz="1200">
                        <a:effectLst/>
                      </a:endParaRPr>
                    </a:p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«спеціаліст»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середня-спеціальна освіта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194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76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-6858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Calibri"/>
                          <a:ea typeface="Times New Roman" panose="02020603050405020304" pitchFamily="18" charset="0"/>
                        </a:rPr>
                        <a:t>2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159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2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3" name="Таблиця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670586"/>
              </p:ext>
            </p:extLst>
          </p:nvPr>
        </p:nvGraphicFramePr>
        <p:xfrm>
          <a:off x="1071887" y="4003574"/>
          <a:ext cx="7633573" cy="669925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850406"/>
                <a:gridCol w="1749473"/>
                <a:gridCol w="1749473"/>
                <a:gridCol w="2080058"/>
                <a:gridCol w="1204163"/>
              </a:tblGrid>
              <a:tr h="374199">
                <a:tc>
                  <a:txBody>
                    <a:bodyPr/>
                    <a:lstStyle/>
                    <a:p>
                      <a:pPr indent="9017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 3 років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Від 3 до 10 років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01295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Від 10 до 20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від 20 років до 40 років 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1125"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Понад </a:t>
                      </a:r>
                      <a:endParaRPr lang="uk-UA" sz="1200">
                        <a:effectLst/>
                      </a:endParaRPr>
                    </a:p>
                    <a:p>
                      <a:pPr algn="l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40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352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  <a:latin typeface="Calibri"/>
                          <a:ea typeface="Times New Roman" panose="02020603050405020304" pitchFamily="18" charset="0"/>
                        </a:rPr>
                        <a:t>2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10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1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я 3"/>
          <p:cNvGraphicFramePr>
            <a:graphicFrameLocks noGrp="1"/>
          </p:cNvGraphicFramePr>
          <p:nvPr>
            <p:extLst/>
          </p:nvPr>
        </p:nvGraphicFramePr>
        <p:xfrm>
          <a:off x="1122468" y="5440130"/>
          <a:ext cx="7633572" cy="812800"/>
        </p:xfrm>
        <a:graphic>
          <a:graphicData uri="http://schemas.openxmlformats.org/drawingml/2006/table">
            <a:tbl>
              <a:tblPr firstRow="1" firstCol="1" bandRow="1">
                <a:tableStyleId>{84556344-3776-4A1C-9F10-86E8BCFB8204}</a:tableStyleId>
              </a:tblPr>
              <a:tblGrid>
                <a:gridCol w="1272262"/>
                <a:gridCol w="1272262"/>
                <a:gridCol w="1272262"/>
                <a:gridCol w="1272262"/>
                <a:gridCol w="1272262"/>
                <a:gridCol w="1272262"/>
              </a:tblGrid>
              <a:tr h="0">
                <a:tc>
                  <a:txBody>
                    <a:bodyPr/>
                    <a:lstStyle/>
                    <a:p>
                      <a:pPr indent="9017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До 30 років включно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  <a:tabLst>
                          <a:tab pos="-37465" algn="l"/>
                        </a:tabLst>
                      </a:pPr>
                      <a:r>
                        <a:rPr lang="uk-UA" sz="1400">
                          <a:effectLst/>
                        </a:rPr>
                        <a:t>31-40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0414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41-50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5621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51-54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18745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55-60 років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0350"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Понад 60 років</a:t>
                      </a: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1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6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4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2</a:t>
                      </a:r>
                      <a:endParaRPr lang="uk-UA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 gridSpan="6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77303" y="3659229"/>
            <a:ext cx="3683316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0350"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Стаж педагогічної роботи: </a:t>
            </a:r>
            <a:endParaRPr kumimoji="0" lang="uk-UA" alt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938359" y="2175227"/>
            <a:ext cx="276120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0350"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Кваліфікаційні категорії: </a:t>
            </a:r>
            <a:endParaRPr kumimoji="0" lang="uk-UA" alt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122467" y="5095034"/>
            <a:ext cx="360797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0350"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Педагогічних працівників за віком:</a:t>
            </a: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010642" y="1153485"/>
            <a:ext cx="7745398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0350"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381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defTabSz="914400"/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Всього у закладі </a:t>
            </a:r>
            <a:r>
              <a:rPr lang="uk-UA" altLang="uk-UA" sz="1400" b="1" i="1" dirty="0" smtClean="0">
                <a:ea typeface="Times New Roman" panose="02020603050405020304" pitchFamily="18" charset="0"/>
                <a:cs typeface="Arial" panose="020B0604020202020204" pitchFamily="34" charset="0"/>
              </a:rPr>
              <a:t>20</a:t>
            </a: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вчителів, в</a:t>
            </a:r>
            <a:r>
              <a:rPr kumimoji="0" lang="uk-UA" altLang="uk-UA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kumimoji="0" lang="uk-UA" altLang="uk-UA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т.ч</a:t>
            </a: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1 вихователь дитячого садка, 1 керівник гуртка, 1 асистент</a:t>
            </a:r>
            <a:r>
              <a:rPr kumimoji="0" lang="uk-UA" altLang="uk-UA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вчителя, 2 пенсійного віку.</a:t>
            </a:r>
          </a:p>
          <a:p>
            <a:pPr algn="just" defTabSz="914400"/>
            <a:r>
              <a:rPr kumimoji="0" lang="uk-UA" altLang="uk-UA" sz="1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1 учителька мобілізована 31.01.2023 року.</a:t>
            </a:r>
            <a:endParaRPr lang="uk-UA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uk-UA" altLang="uk-UA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03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38100" algn="l"/>
              </a:tabLst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58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16" y="111362"/>
            <a:ext cx="5343970" cy="400797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647" y="3275736"/>
            <a:ext cx="4291444" cy="3218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366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255" y="153056"/>
            <a:ext cx="8021780" cy="1181222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Методична робота закладу </a:t>
            </a:r>
            <a:br>
              <a:rPr lang="uk-UA" sz="44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</a:br>
            <a:r>
              <a:rPr lang="uk-UA" sz="3200" b="1" dirty="0" smtClean="0">
                <a:solidFill>
                  <a:srgbClr val="0070C0"/>
                </a:solidFill>
                <a:latin typeface="Monotype Corsiva" panose="03010101010201010101" pitchFamily="66" charset="0"/>
              </a:rPr>
              <a:t>у 2023-2024 навчальному році</a:t>
            </a:r>
            <a:endParaRPr lang="ru-RU" sz="3200" b="1" dirty="0">
              <a:solidFill>
                <a:srgbClr val="0070C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8739" y="1709055"/>
            <a:ext cx="2049236" cy="27323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6952">
            <a:off x="2708979" y="3438982"/>
            <a:ext cx="2160040" cy="16200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5" y="3937518"/>
            <a:ext cx="2190362" cy="29204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11" y="1454345"/>
            <a:ext cx="2002773" cy="26703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740" y="4859555"/>
            <a:ext cx="2462777" cy="184708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871" y="1615893"/>
            <a:ext cx="2070453" cy="15528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6188" y="4938675"/>
            <a:ext cx="2251787" cy="168884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445" y="1498165"/>
            <a:ext cx="2989294" cy="22419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372" y="3904023"/>
            <a:ext cx="1847209" cy="24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17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82" y="1419801"/>
            <a:ext cx="3191109" cy="4254813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121" y="2306782"/>
            <a:ext cx="4579587" cy="2579307"/>
          </a:xfrm>
        </p:spPr>
      </p:pic>
    </p:spTree>
    <p:extLst>
      <p:ext uri="{BB962C8B-B14F-4D97-AF65-F5344CB8AC3E}">
        <p14:creationId xmlns:p14="http://schemas.microsoft.com/office/powerpoint/2010/main" val="410614487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1CACE3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2201</TotalTime>
  <Words>1343</Words>
  <Application>Microsoft Office PowerPoint</Application>
  <PresentationFormat>Экран (4:3)</PresentationFormat>
  <Paragraphs>466</Paragraphs>
  <Slides>54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6" baseType="lpstr">
      <vt:lpstr>Monotype Corsiva</vt:lpstr>
      <vt:lpstr>Calibri</vt:lpstr>
      <vt:lpstr>Century Gothic</vt:lpstr>
      <vt:lpstr>Times New Roman</vt:lpstr>
      <vt:lpstr>Arial Black</vt:lpstr>
      <vt:lpstr>Arial</vt:lpstr>
      <vt:lpstr>Corsiva</vt:lpstr>
      <vt:lpstr>PMingLiU-ExtB</vt:lpstr>
      <vt:lpstr>Bad Script</vt:lpstr>
      <vt:lpstr>Wingdings 3</vt:lpstr>
      <vt:lpstr>Symbol</vt:lpstr>
      <vt:lpstr>Легкий дым</vt:lpstr>
      <vt:lpstr>Презентация PowerPoint</vt:lpstr>
      <vt:lpstr>Презентация PowerPoint</vt:lpstr>
      <vt:lpstr>Місія закладу:</vt:lpstr>
      <vt:lpstr>Територія закладу</vt:lpstr>
      <vt:lpstr>2020 рік                               2024 рік</vt:lpstr>
      <vt:lpstr> Кадрове забезпечення: </vt:lpstr>
      <vt:lpstr>Презентация PowerPoint</vt:lpstr>
      <vt:lpstr>Методична робота закладу  у 2023-2024 навчальному році</vt:lpstr>
      <vt:lpstr>Презентация PowerPoint</vt:lpstr>
      <vt:lpstr>Навчальна діяльність учнів</vt:lpstr>
      <vt:lpstr>Мережа класів 2023-2024 н.р.</vt:lpstr>
      <vt:lpstr>Презентация PowerPoint</vt:lpstr>
      <vt:lpstr>Презентация PowerPoint</vt:lpstr>
      <vt:lpstr>Презентация PowerPoint</vt:lpstr>
      <vt:lpstr>Спортивно-масова робота</vt:lpstr>
      <vt:lpstr>Презентация PowerPoint</vt:lpstr>
      <vt:lpstr>Презентация PowerPoint</vt:lpstr>
      <vt:lpstr>ДПА, ЗНО (НМТ)</vt:lpstr>
      <vt:lpstr>Випуск 2024</vt:lpstr>
      <vt:lpstr>Презентация PowerPoint</vt:lpstr>
      <vt:lpstr>Виховна та позакласна робота</vt:lpstr>
      <vt:lpstr>Презентация PowerPoint</vt:lpstr>
      <vt:lpstr>День збройних сил України</vt:lpstr>
      <vt:lpstr>Андріївські вечорниці</vt:lpstr>
      <vt:lpstr>Презентация PowerPoint</vt:lpstr>
      <vt:lpstr>Участь у конкурсах</vt:lpstr>
      <vt:lpstr>Диктант Національної єдності</vt:lpstr>
      <vt:lpstr>Волонтерська діяльність                         Виготовлення тушінок     </vt:lpstr>
      <vt:lpstr>Плетіння сіток</vt:lpstr>
      <vt:lpstr>Діяльність учнівського самоврядування</vt:lpstr>
      <vt:lpstr>Презентация PowerPoint</vt:lpstr>
      <vt:lpstr>Походи, екскурсії</vt:lpstr>
      <vt:lpstr>Презентация PowerPoint</vt:lpstr>
      <vt:lpstr>Презентация PowerPoint</vt:lpstr>
      <vt:lpstr>Харчування в закладі освіти</vt:lpstr>
      <vt:lpstr>Співпраця з батьками</vt:lpstr>
      <vt:lpstr>Презентация PowerPoint</vt:lpstr>
      <vt:lpstr>Презентация PowerPoint</vt:lpstr>
      <vt:lpstr>Стан охорони праці та безпеки життєдіяльності</vt:lpstr>
      <vt:lpstr>Презентация PowerPoint</vt:lpstr>
      <vt:lpstr>Співпраця із службами</vt:lpstr>
      <vt:lpstr>Презентация PowerPoint</vt:lpstr>
      <vt:lpstr>Просвітницько-профілактичні заходи</vt:lpstr>
      <vt:lpstr>Фінансово-господарська діяльность </vt:lpstr>
      <vt:lpstr>Звіт  про використання коштів загального фонду  за 2023,  січень-травень 2024 року</vt:lpstr>
      <vt:lpstr>Презентация PowerPoint</vt:lpstr>
      <vt:lpstr>Презентация PowerPoint</vt:lpstr>
      <vt:lpstr>Презентация PowerPoint</vt:lpstr>
      <vt:lpstr>Презентация PowerPoint</vt:lpstr>
      <vt:lpstr>Управлінська діяльність</vt:lpstr>
      <vt:lpstr>Презентация PowerPoint</vt:lpstr>
      <vt:lpstr>Стимулювання учнів та педагогів закладу</vt:lpstr>
      <vt:lpstr>Презентация PowerPoint</vt:lpstr>
      <vt:lpstr>Дякую за увагу.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Адмін</cp:lastModifiedBy>
  <cp:revision>217</cp:revision>
  <dcterms:created xsi:type="dcterms:W3CDTF">2016-03-30T09:48:38Z</dcterms:created>
  <dcterms:modified xsi:type="dcterms:W3CDTF">2024-06-17T17:50:39Z</dcterms:modified>
</cp:coreProperties>
</file>